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64" r:id="rId5"/>
    <p:sldId id="260" r:id="rId6"/>
    <p:sldId id="261" r:id="rId7"/>
    <p:sldId id="267" r:id="rId8"/>
    <p:sldId id="268" r:id="rId9"/>
    <p:sldId id="269" r:id="rId10"/>
    <p:sldId id="270" r:id="rId11"/>
    <p:sldId id="271" r:id="rId12"/>
    <p:sldId id="272" r:id="rId13"/>
    <p:sldId id="266"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81"/>
    <p:restoredTop sz="95788"/>
  </p:normalViewPr>
  <p:slideViewPr>
    <p:cSldViewPr snapToGrid="0" snapToObjects="1" showGuides="1">
      <p:cViewPr varScale="1">
        <p:scale>
          <a:sx n="37" d="100"/>
          <a:sy n="37" d="100"/>
        </p:scale>
        <p:origin x="924" y="40"/>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170" d="100"/>
          <a:sy n="170" d="100"/>
        </p:scale>
        <p:origin x="537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8CB63647-19F9-8F49-AA89-93ADE612F9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F41C78A9-AF2D-4540-9DD3-9C0CD6FD05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76ABF8-B8ED-004C-8051-E2967DE552FC}" type="datetimeFigureOut">
              <a:rPr lang="nl-NL" smtClean="0"/>
              <a:t>15-6-2022</a:t>
            </a:fld>
            <a:endParaRPr lang="nl-NL"/>
          </a:p>
        </p:txBody>
      </p:sp>
      <p:sp>
        <p:nvSpPr>
          <p:cNvPr id="4" name="Tijdelijke aanduiding voor voettekst 3">
            <a:extLst>
              <a:ext uri="{FF2B5EF4-FFF2-40B4-BE49-F238E27FC236}">
                <a16:creationId xmlns:a16="http://schemas.microsoft.com/office/drawing/2014/main" id="{18708463-4A7F-664F-8A4B-A410129B93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36467BC5-9FF1-4248-87CF-38ADD6B188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C8CDA5-2261-DC4B-B81C-4146EC8EA188}" type="slidenum">
              <a:rPr lang="nl-NL" smtClean="0"/>
              <a:t>‹nr.›</a:t>
            </a:fld>
            <a:endParaRPr lang="nl-NL"/>
          </a:p>
        </p:txBody>
      </p:sp>
    </p:spTree>
    <p:extLst>
      <p:ext uri="{BB962C8B-B14F-4D97-AF65-F5344CB8AC3E}">
        <p14:creationId xmlns:p14="http://schemas.microsoft.com/office/powerpoint/2010/main" val="4062855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236938-27A6-6545-AFF1-219DFEA60319}" type="datetimeFigureOut">
              <a:rPr lang="nl-NL" smtClean="0"/>
              <a:t>15-6-2022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620D5D-EDF3-0648-907A-D898BA2FDF8E}" type="slidenum">
              <a:rPr lang="nl-NL" smtClean="0"/>
              <a:t>‹nr.›</a:t>
            </a:fld>
            <a:endParaRPr lang="nl-NL"/>
          </a:p>
        </p:txBody>
      </p:sp>
    </p:spTree>
    <p:extLst>
      <p:ext uri="{BB962C8B-B14F-4D97-AF65-F5344CB8AC3E}">
        <p14:creationId xmlns:p14="http://schemas.microsoft.com/office/powerpoint/2010/main" val="3404210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A620D5D-EDF3-0648-907A-D898BA2FDF8E}" type="slidenum">
              <a:rPr lang="nl-NL" smtClean="0"/>
              <a:t>1</a:t>
            </a:fld>
            <a:endParaRPr lang="nl-NL"/>
          </a:p>
        </p:txBody>
      </p:sp>
    </p:spTree>
    <p:extLst>
      <p:ext uri="{BB962C8B-B14F-4D97-AF65-F5344CB8AC3E}">
        <p14:creationId xmlns:p14="http://schemas.microsoft.com/office/powerpoint/2010/main" val="1218429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afbeelding 2">
            <a:extLst>
              <a:ext uri="{FF2B5EF4-FFF2-40B4-BE49-F238E27FC236}">
                <a16:creationId xmlns:a16="http://schemas.microsoft.com/office/drawing/2014/main" id="{1EEAB430-21C2-374A-AAC8-2D0A872B65A3}"/>
              </a:ext>
            </a:extLst>
          </p:cNvPr>
          <p:cNvSpPr>
            <a:spLocks noGrp="1"/>
          </p:cNvSpPr>
          <p:nvPr>
            <p:ph type="pic" idx="13" hasCustomPrompt="1"/>
          </p:nvPr>
        </p:nvSpPr>
        <p:spPr>
          <a:xfrm>
            <a:off x="0" y="0"/>
            <a:ext cx="12192000" cy="6915149"/>
          </a:xfrm>
          <a:solidFill>
            <a:schemeClr val="bg1">
              <a:lumMod val="85000"/>
            </a:schemeClr>
          </a:solidFill>
        </p:spPr>
        <p:txBody>
          <a:bodyPr lIns="360000" tIns="360000" rIns="360000" bIns="46800">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icoon om afbeelding te kiezen.</a:t>
            </a:r>
          </a:p>
        </p:txBody>
      </p:sp>
      <p:sp>
        <p:nvSpPr>
          <p:cNvPr id="2" name="Titel 1">
            <a:extLst>
              <a:ext uri="{FF2B5EF4-FFF2-40B4-BE49-F238E27FC236}">
                <a16:creationId xmlns:a16="http://schemas.microsoft.com/office/drawing/2014/main" id="{117591DC-3E09-634B-8BCE-DA20E75E08FA}"/>
              </a:ext>
            </a:extLst>
          </p:cNvPr>
          <p:cNvSpPr>
            <a:spLocks noGrp="1"/>
          </p:cNvSpPr>
          <p:nvPr>
            <p:ph type="ctrTitle" hasCustomPrompt="1"/>
          </p:nvPr>
        </p:nvSpPr>
        <p:spPr>
          <a:xfrm>
            <a:off x="809470" y="3650104"/>
            <a:ext cx="9144000" cy="843173"/>
          </a:xfrm>
          <a:effectLst>
            <a:outerShdw blurRad="144987" dir="5400000" algn="ctr" rotWithShape="0">
              <a:srgbClr val="000000">
                <a:alpha val="36315"/>
              </a:srgbClr>
            </a:outerShdw>
          </a:effectLst>
        </p:spPr>
        <p:txBody>
          <a:bodyPr anchor="b">
            <a:normAutofit/>
          </a:bodyPr>
          <a:lstStyle>
            <a:lvl1pPr algn="l">
              <a:defRPr sz="5000">
                <a:solidFill>
                  <a:schemeClr val="bg1"/>
                </a:solidFill>
              </a:defRPr>
            </a:lvl1pPr>
          </a:lstStyle>
          <a:p>
            <a:r>
              <a:rPr lang="nl-NL" dirty="0"/>
              <a:t>Klik om titel te bewerken</a:t>
            </a:r>
          </a:p>
        </p:txBody>
      </p:sp>
      <p:sp>
        <p:nvSpPr>
          <p:cNvPr id="3" name="Ondertitel 2">
            <a:extLst>
              <a:ext uri="{FF2B5EF4-FFF2-40B4-BE49-F238E27FC236}">
                <a16:creationId xmlns:a16="http://schemas.microsoft.com/office/drawing/2014/main" id="{B08ADCD7-8939-404A-95F6-880D4043B77C}"/>
              </a:ext>
            </a:extLst>
          </p:cNvPr>
          <p:cNvSpPr>
            <a:spLocks noGrp="1"/>
          </p:cNvSpPr>
          <p:nvPr>
            <p:ph type="subTitle" idx="1"/>
          </p:nvPr>
        </p:nvSpPr>
        <p:spPr>
          <a:xfrm>
            <a:off x="809470" y="4585353"/>
            <a:ext cx="9144000" cy="1655762"/>
          </a:xfrm>
          <a:effectLst>
            <a:outerShdw blurRad="63500" dist="12700" dir="5400000" algn="ctr" rotWithShape="0">
              <a:srgbClr val="000000">
                <a:alpha val="87000"/>
              </a:srgbClr>
            </a:outerShdw>
          </a:effectLst>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afbeelding 2">
            <a:extLst>
              <a:ext uri="{FF2B5EF4-FFF2-40B4-BE49-F238E27FC236}">
                <a16:creationId xmlns:a16="http://schemas.microsoft.com/office/drawing/2014/main" id="{D00F703C-F528-3047-8F9F-E53BCDCC5D18}"/>
              </a:ext>
            </a:extLst>
          </p:cNvPr>
          <p:cNvSpPr>
            <a:spLocks noGrp="1"/>
          </p:cNvSpPr>
          <p:nvPr>
            <p:ph type="pic" idx="14" hasCustomPrompt="1"/>
          </p:nvPr>
        </p:nvSpPr>
        <p:spPr>
          <a:xfrm>
            <a:off x="9891010" y="3207896"/>
            <a:ext cx="1839720" cy="2113612"/>
          </a:xfrm>
          <a:noFill/>
        </p:spPr>
        <p:txBody>
          <a:bodyPr lIns="180000" tIns="180000" rIns="180000" bIns="180000">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icoon om jippie te kiezen.</a:t>
            </a:r>
          </a:p>
        </p:txBody>
      </p:sp>
      <p:sp>
        <p:nvSpPr>
          <p:cNvPr id="10" name="Tijdelijke aanduiding voor afbeelding 2">
            <a:extLst>
              <a:ext uri="{FF2B5EF4-FFF2-40B4-BE49-F238E27FC236}">
                <a16:creationId xmlns:a16="http://schemas.microsoft.com/office/drawing/2014/main" id="{C2D3BF9D-DCAF-F745-B523-BD588C65B3DC}"/>
              </a:ext>
            </a:extLst>
          </p:cNvPr>
          <p:cNvSpPr>
            <a:spLocks noGrp="1"/>
          </p:cNvSpPr>
          <p:nvPr>
            <p:ph type="pic" idx="15" hasCustomPrompt="1"/>
          </p:nvPr>
        </p:nvSpPr>
        <p:spPr>
          <a:xfrm>
            <a:off x="5041692" y="831955"/>
            <a:ext cx="1839720" cy="2113612"/>
          </a:xfrm>
          <a:noFill/>
        </p:spPr>
        <p:txBody>
          <a:bodyPr lIns="180000" tIns="180000" rIns="180000" bIns="180000">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icoon om illustratie te kiezen.</a:t>
            </a:r>
          </a:p>
        </p:txBody>
      </p:sp>
      <p:pic>
        <p:nvPicPr>
          <p:cNvPr id="11" name="Afbeelding 10">
            <a:extLst>
              <a:ext uri="{FF2B5EF4-FFF2-40B4-BE49-F238E27FC236}">
                <a16:creationId xmlns:a16="http://schemas.microsoft.com/office/drawing/2014/main" id="{59FFB472-75D0-4746-AEE3-9F8A3CC635E3}"/>
              </a:ext>
            </a:extLst>
          </p:cNvPr>
          <p:cNvPicPr>
            <a:picLocks noChangeAspect="1"/>
          </p:cNvPicPr>
          <p:nvPr userDrawn="1"/>
        </p:nvPicPr>
        <p:blipFill>
          <a:blip r:embed="rId2"/>
          <a:srcRect/>
          <a:stretch/>
        </p:blipFill>
        <p:spPr>
          <a:xfrm>
            <a:off x="9895079" y="5684602"/>
            <a:ext cx="1839720" cy="1230547"/>
          </a:xfrm>
          <a:prstGeom prst="rect">
            <a:avLst/>
          </a:prstGeom>
        </p:spPr>
      </p:pic>
    </p:spTree>
    <p:extLst>
      <p:ext uri="{BB962C8B-B14F-4D97-AF65-F5344CB8AC3E}">
        <p14:creationId xmlns:p14="http://schemas.microsoft.com/office/powerpoint/2010/main" val="3727284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FC4C2D-C345-9848-AED4-6E37F56C77C8}"/>
              </a:ext>
            </a:extLst>
          </p:cNvPr>
          <p:cNvSpPr>
            <a:spLocks noGrp="1"/>
          </p:cNvSpPr>
          <p:nvPr>
            <p:ph type="title"/>
          </p:nvPr>
        </p:nvSpPr>
        <p:spPr>
          <a:xfrm>
            <a:off x="457200" y="418465"/>
            <a:ext cx="7794885" cy="1098550"/>
          </a:xfrm>
        </p:spPr>
        <p:txBody>
          <a:bodyPr anchor="t"/>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D59D2FB9-D1F4-5040-A9A9-E39FBF22787E}"/>
              </a:ext>
            </a:extLst>
          </p:cNvPr>
          <p:cNvSpPr>
            <a:spLocks noGrp="1"/>
          </p:cNvSpPr>
          <p:nvPr>
            <p:ph idx="1"/>
          </p:nvPr>
        </p:nvSpPr>
        <p:spPr>
          <a:xfrm>
            <a:off x="457200" y="1599459"/>
            <a:ext cx="7794885" cy="4509033"/>
          </a:xfrm>
        </p:spPr>
        <p:txBody>
          <a:bodyPr/>
          <a:lstStyle>
            <a:lvl2pPr marL="488950" indent="-222250">
              <a:tabLst/>
              <a:defRPr/>
            </a:lvl2pPr>
            <a:lvl3pPr marL="757238" indent="-228600">
              <a:tabLst>
                <a:tab pos="665163" algn="l"/>
              </a:tabLst>
              <a:defRPr/>
            </a:lvl3pPr>
            <a:lvl4pPr marL="979488" indent="-228600">
              <a:tabLst/>
              <a:defRPr/>
            </a:lvl4pPr>
            <a:lvl5pPr marL="1200150" indent="-227013">
              <a:tabLst/>
              <a:defRPr/>
            </a:lvl5pPr>
          </a:lstStyle>
          <a:p>
            <a:pPr lvl="0"/>
            <a:r>
              <a:rPr lang="nl-NL"/>
              <a:t>Klikken om de tekststijl van het model te bewerken</a:t>
            </a:r>
          </a:p>
          <a:p>
            <a:pPr lvl="1"/>
            <a:r>
              <a:rPr lang="nl-NL"/>
              <a:t>Tweede niveau</a:t>
            </a:r>
          </a:p>
        </p:txBody>
      </p:sp>
      <p:sp>
        <p:nvSpPr>
          <p:cNvPr id="7" name="Rechthoek 6">
            <a:extLst>
              <a:ext uri="{FF2B5EF4-FFF2-40B4-BE49-F238E27FC236}">
                <a16:creationId xmlns:a16="http://schemas.microsoft.com/office/drawing/2014/main" id="{7F201D1A-80D8-E54F-BEBC-1B6B0CB714A0}"/>
              </a:ext>
            </a:extLst>
          </p:cNvPr>
          <p:cNvSpPr/>
          <p:nvPr userDrawn="1"/>
        </p:nvSpPr>
        <p:spPr>
          <a:xfrm>
            <a:off x="8566879" y="0"/>
            <a:ext cx="3625121" cy="6410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afbeelding 2">
            <a:extLst>
              <a:ext uri="{FF2B5EF4-FFF2-40B4-BE49-F238E27FC236}">
                <a16:creationId xmlns:a16="http://schemas.microsoft.com/office/drawing/2014/main" id="{2D022A2B-A411-7D47-88B8-98239213EABB}"/>
              </a:ext>
            </a:extLst>
          </p:cNvPr>
          <p:cNvSpPr>
            <a:spLocks noGrp="1"/>
          </p:cNvSpPr>
          <p:nvPr>
            <p:ph type="pic" idx="13" hasCustomPrompt="1"/>
          </p:nvPr>
        </p:nvSpPr>
        <p:spPr>
          <a:xfrm>
            <a:off x="8664314" y="1"/>
            <a:ext cx="3527686" cy="6858000"/>
          </a:xfrm>
        </p:spPr>
        <p:txBody>
          <a:bodyPr lIns="360000" tIns="360000" rIns="360000" bIns="46800">
            <a:normAutofit/>
          </a:bodyPr>
          <a:lstStyle>
            <a:lvl1pPr marL="0" indent="0">
              <a:buNone/>
              <a:defRPr sz="2000">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icoon om afbeelding te kiezen.</a:t>
            </a:r>
          </a:p>
        </p:txBody>
      </p:sp>
      <p:sp>
        <p:nvSpPr>
          <p:cNvPr id="11" name="Tijdelijke aanduiding voor afbeelding 2">
            <a:extLst>
              <a:ext uri="{FF2B5EF4-FFF2-40B4-BE49-F238E27FC236}">
                <a16:creationId xmlns:a16="http://schemas.microsoft.com/office/drawing/2014/main" id="{26173363-D490-ED4D-BFE8-D4B7DC7A8416}"/>
              </a:ext>
            </a:extLst>
          </p:cNvPr>
          <p:cNvSpPr>
            <a:spLocks noGrp="1"/>
          </p:cNvSpPr>
          <p:nvPr>
            <p:ph type="pic" idx="15" hasCustomPrompt="1"/>
          </p:nvPr>
        </p:nvSpPr>
        <p:spPr>
          <a:xfrm>
            <a:off x="9283908" y="1663909"/>
            <a:ext cx="1839720" cy="2113612"/>
          </a:xfrm>
          <a:noFill/>
        </p:spPr>
        <p:txBody>
          <a:bodyPr lIns="180000" tIns="180000" rIns="180000" bIns="180000">
            <a:normAutofit/>
          </a:bodyPr>
          <a:lstStyle>
            <a:lvl1pPr marL="0" indent="0">
              <a:buNone/>
              <a:defRPr sz="20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icoon om illustratie te kiezen.</a:t>
            </a:r>
          </a:p>
        </p:txBody>
      </p:sp>
      <p:pic>
        <p:nvPicPr>
          <p:cNvPr id="12" name="Afbeelding 11">
            <a:extLst>
              <a:ext uri="{FF2B5EF4-FFF2-40B4-BE49-F238E27FC236}">
                <a16:creationId xmlns:a16="http://schemas.microsoft.com/office/drawing/2014/main" id="{C8525944-B01D-FF4E-8B5C-F23E3E797EE3}"/>
              </a:ext>
            </a:extLst>
          </p:cNvPr>
          <p:cNvPicPr>
            <a:picLocks noChangeAspect="1"/>
          </p:cNvPicPr>
          <p:nvPr userDrawn="1"/>
        </p:nvPicPr>
        <p:blipFill>
          <a:blip r:embed="rId2"/>
          <a:srcRect/>
          <a:stretch/>
        </p:blipFill>
        <p:spPr>
          <a:xfrm>
            <a:off x="10650850" y="6137067"/>
            <a:ext cx="1083950" cy="725029"/>
          </a:xfrm>
          <a:prstGeom prst="rect">
            <a:avLst/>
          </a:prstGeom>
        </p:spPr>
      </p:pic>
    </p:spTree>
    <p:extLst>
      <p:ext uri="{BB962C8B-B14F-4D97-AF65-F5344CB8AC3E}">
        <p14:creationId xmlns:p14="http://schemas.microsoft.com/office/powerpoint/2010/main" val="2675474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B210E952-7263-6340-BCAC-DD97A6AAC871}"/>
              </a:ext>
            </a:extLst>
          </p:cNvPr>
          <p:cNvSpPr/>
          <p:nvPr userDrawn="1"/>
        </p:nvSpPr>
        <p:spPr>
          <a:xfrm>
            <a:off x="8664314" y="1339"/>
            <a:ext cx="3527686" cy="685666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6CFC4C2D-C345-9848-AED4-6E37F56C77C8}"/>
              </a:ext>
            </a:extLst>
          </p:cNvPr>
          <p:cNvSpPr>
            <a:spLocks noGrp="1"/>
          </p:cNvSpPr>
          <p:nvPr>
            <p:ph type="title"/>
          </p:nvPr>
        </p:nvSpPr>
        <p:spPr>
          <a:xfrm>
            <a:off x="457200" y="418465"/>
            <a:ext cx="7794885" cy="1098550"/>
          </a:xfrm>
        </p:spPr>
        <p:txBody>
          <a:bodyPr anchor="t"/>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D59D2FB9-D1F4-5040-A9A9-E39FBF22787E}"/>
              </a:ext>
            </a:extLst>
          </p:cNvPr>
          <p:cNvSpPr>
            <a:spLocks noGrp="1"/>
          </p:cNvSpPr>
          <p:nvPr>
            <p:ph idx="1"/>
          </p:nvPr>
        </p:nvSpPr>
        <p:spPr>
          <a:xfrm>
            <a:off x="457200" y="1599459"/>
            <a:ext cx="7794885" cy="4509033"/>
          </a:xfrm>
        </p:spPr>
        <p:txBody>
          <a:bodyPr/>
          <a:lstStyle>
            <a:lvl2pPr marL="488950" indent="-222250">
              <a:tabLst/>
              <a:defRPr/>
            </a:lvl2pPr>
            <a:lvl3pPr marL="757238" indent="-228600">
              <a:tabLst>
                <a:tab pos="665163" algn="l"/>
              </a:tabLst>
              <a:defRPr/>
            </a:lvl3pPr>
            <a:lvl4pPr marL="979488" indent="-228600">
              <a:tabLst/>
              <a:defRPr/>
            </a:lvl4pPr>
            <a:lvl5pPr marL="1200150" indent="-227013">
              <a:tabLst/>
              <a:defRPr/>
            </a:lvl5pPr>
          </a:lstStyle>
          <a:p>
            <a:pPr lvl="0"/>
            <a:r>
              <a:rPr lang="nl-NL"/>
              <a:t>Klikken om de tekststijl van het model te bewerken</a:t>
            </a:r>
          </a:p>
          <a:p>
            <a:pPr lvl="1"/>
            <a:r>
              <a:rPr lang="nl-NL"/>
              <a:t>Tweede niveau</a:t>
            </a:r>
          </a:p>
        </p:txBody>
      </p:sp>
      <p:sp>
        <p:nvSpPr>
          <p:cNvPr id="6" name="Tijdelijke aanduiding voor dianummer 5">
            <a:extLst>
              <a:ext uri="{FF2B5EF4-FFF2-40B4-BE49-F238E27FC236}">
                <a16:creationId xmlns:a16="http://schemas.microsoft.com/office/drawing/2014/main" id="{73849B7C-E780-DC41-A011-0386414BB267}"/>
              </a:ext>
            </a:extLst>
          </p:cNvPr>
          <p:cNvSpPr>
            <a:spLocks noGrp="1"/>
          </p:cNvSpPr>
          <p:nvPr>
            <p:ph type="sldNum" sz="quarter" idx="12"/>
          </p:nvPr>
        </p:nvSpPr>
        <p:spPr>
          <a:xfrm>
            <a:off x="10815402" y="6551212"/>
            <a:ext cx="919397" cy="306788"/>
          </a:xfrm>
          <a:prstGeom prst="rect">
            <a:avLst/>
          </a:prstGeom>
        </p:spPr>
        <p:txBody>
          <a:bodyPr/>
          <a:lstStyle/>
          <a:p>
            <a:fld id="{7ED71C59-AF29-7346-B529-C1D6F031BA32}" type="slidenum">
              <a:rPr lang="nl-NL" smtClean="0"/>
              <a:t>‹nr.›</a:t>
            </a:fld>
            <a:endParaRPr lang="nl-NL"/>
          </a:p>
        </p:txBody>
      </p:sp>
      <p:sp>
        <p:nvSpPr>
          <p:cNvPr id="7" name="Rechthoek 6">
            <a:extLst>
              <a:ext uri="{FF2B5EF4-FFF2-40B4-BE49-F238E27FC236}">
                <a16:creationId xmlns:a16="http://schemas.microsoft.com/office/drawing/2014/main" id="{7F201D1A-80D8-E54F-BEBC-1B6B0CB714A0}"/>
              </a:ext>
            </a:extLst>
          </p:cNvPr>
          <p:cNvSpPr/>
          <p:nvPr userDrawn="1"/>
        </p:nvSpPr>
        <p:spPr>
          <a:xfrm>
            <a:off x="8664314" y="0"/>
            <a:ext cx="3527686" cy="6538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afbeelding 2">
            <a:extLst>
              <a:ext uri="{FF2B5EF4-FFF2-40B4-BE49-F238E27FC236}">
                <a16:creationId xmlns:a16="http://schemas.microsoft.com/office/drawing/2014/main" id="{3EA0744D-F229-1C45-B06E-E3CE627B5091}"/>
              </a:ext>
            </a:extLst>
          </p:cNvPr>
          <p:cNvSpPr>
            <a:spLocks noGrp="1"/>
          </p:cNvSpPr>
          <p:nvPr>
            <p:ph type="pic" idx="15" hasCustomPrompt="1"/>
          </p:nvPr>
        </p:nvSpPr>
        <p:spPr>
          <a:xfrm>
            <a:off x="6824594" y="2372194"/>
            <a:ext cx="1839720" cy="2113612"/>
          </a:xfrm>
          <a:noFill/>
        </p:spPr>
        <p:txBody>
          <a:bodyPr lIns="180000" tIns="180000" rIns="180000" bIns="180000">
            <a:normAutofit/>
          </a:bodyPr>
          <a:lstStyle>
            <a:lvl1pPr marL="0" indent="0">
              <a:buNone/>
              <a:defRPr sz="20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icoon om illustratie te kiezen.</a:t>
            </a:r>
          </a:p>
        </p:txBody>
      </p:sp>
      <p:pic>
        <p:nvPicPr>
          <p:cNvPr id="12" name="Afbeelding 11">
            <a:extLst>
              <a:ext uri="{FF2B5EF4-FFF2-40B4-BE49-F238E27FC236}">
                <a16:creationId xmlns:a16="http://schemas.microsoft.com/office/drawing/2014/main" id="{B80B6CE8-FB8D-9B4E-ADAB-DCB69F8A9CAD}"/>
              </a:ext>
            </a:extLst>
          </p:cNvPr>
          <p:cNvPicPr>
            <a:picLocks noChangeAspect="1"/>
          </p:cNvPicPr>
          <p:nvPr userDrawn="1"/>
        </p:nvPicPr>
        <p:blipFill>
          <a:blip r:embed="rId2"/>
          <a:srcRect/>
          <a:stretch/>
        </p:blipFill>
        <p:spPr>
          <a:xfrm>
            <a:off x="10650849" y="6150757"/>
            <a:ext cx="1083950" cy="725029"/>
          </a:xfrm>
          <a:prstGeom prst="rect">
            <a:avLst/>
          </a:prstGeom>
        </p:spPr>
      </p:pic>
      <p:sp>
        <p:nvSpPr>
          <p:cNvPr id="15" name="Tijdelijke aanduiding voor inhoud 2">
            <a:extLst>
              <a:ext uri="{FF2B5EF4-FFF2-40B4-BE49-F238E27FC236}">
                <a16:creationId xmlns:a16="http://schemas.microsoft.com/office/drawing/2014/main" id="{28EA59CC-F3BF-8D48-A57E-44F09996AA90}"/>
              </a:ext>
            </a:extLst>
          </p:cNvPr>
          <p:cNvSpPr>
            <a:spLocks noGrp="1"/>
          </p:cNvSpPr>
          <p:nvPr>
            <p:ph idx="16" hasCustomPrompt="1"/>
          </p:nvPr>
        </p:nvSpPr>
        <p:spPr>
          <a:xfrm>
            <a:off x="9076543" y="418466"/>
            <a:ext cx="2658255" cy="5188082"/>
          </a:xfrm>
        </p:spPr>
        <p:txBody>
          <a:bodyPr anchor="ctr">
            <a:noAutofit/>
          </a:bodyPr>
          <a:lstStyle>
            <a:lvl1pPr marL="0" indent="0">
              <a:buNone/>
              <a:defRPr sz="5400">
                <a:solidFill>
                  <a:schemeClr val="bg1"/>
                </a:solidFill>
                <a:latin typeface="Signatria" panose="02000506000000020004" pitchFamily="2" charset="77"/>
              </a:defRPr>
            </a:lvl1pPr>
            <a:lvl2pPr marL="266700" indent="0">
              <a:buNone/>
              <a:tabLst/>
              <a:defRPr sz="5400">
                <a:solidFill>
                  <a:schemeClr val="bg1"/>
                </a:solidFill>
                <a:latin typeface="Signatria" panose="02000506000000020004" pitchFamily="2" charset="77"/>
              </a:defRPr>
            </a:lvl2pPr>
            <a:lvl3pPr marL="757238" indent="-228600">
              <a:tabLst>
                <a:tab pos="665163" algn="l"/>
              </a:tabLst>
              <a:defRPr/>
            </a:lvl3pPr>
            <a:lvl4pPr marL="979488" indent="-228600">
              <a:tabLst/>
              <a:defRPr/>
            </a:lvl4pPr>
            <a:lvl5pPr marL="1200150" indent="-227013">
              <a:tabLst/>
              <a:defRPr/>
            </a:lvl5pPr>
          </a:lstStyle>
          <a:p>
            <a:pPr lvl="0"/>
            <a:r>
              <a:rPr lang="nl-NL" dirty="0"/>
              <a:t>“Klik om de quote te bewerken”</a:t>
            </a:r>
          </a:p>
        </p:txBody>
      </p:sp>
    </p:spTree>
    <p:extLst>
      <p:ext uri="{BB962C8B-B14F-4D97-AF65-F5344CB8AC3E}">
        <p14:creationId xmlns:p14="http://schemas.microsoft.com/office/powerpoint/2010/main" val="178299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FC4C2D-C345-9848-AED4-6E37F56C77C8}"/>
              </a:ext>
            </a:extLst>
          </p:cNvPr>
          <p:cNvSpPr>
            <a:spLocks noGrp="1"/>
          </p:cNvSpPr>
          <p:nvPr>
            <p:ph type="title"/>
          </p:nvPr>
        </p:nvSpPr>
        <p:spPr>
          <a:xfrm>
            <a:off x="457200" y="418465"/>
            <a:ext cx="7794885" cy="1098550"/>
          </a:xfrm>
        </p:spPr>
        <p:txBody>
          <a:bodyPr anchor="t"/>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D59D2FB9-D1F4-5040-A9A9-E39FBF22787E}"/>
              </a:ext>
            </a:extLst>
          </p:cNvPr>
          <p:cNvSpPr>
            <a:spLocks noGrp="1"/>
          </p:cNvSpPr>
          <p:nvPr>
            <p:ph idx="1"/>
          </p:nvPr>
        </p:nvSpPr>
        <p:spPr>
          <a:xfrm>
            <a:off x="457199" y="1599459"/>
            <a:ext cx="7794885" cy="4509033"/>
          </a:xfrm>
        </p:spPr>
        <p:txBody>
          <a:bodyPr numCol="2" spcCol="540000">
            <a:noAutofit/>
          </a:bodyPr>
          <a:lstStyle>
            <a:lvl1pPr marL="0" indent="0">
              <a:lnSpc>
                <a:spcPct val="100000"/>
              </a:lnSpc>
              <a:spcBef>
                <a:spcPts val="500"/>
              </a:spcBef>
              <a:buNone/>
              <a:defRPr sz="1200">
                <a:solidFill>
                  <a:schemeClr val="bg2"/>
                </a:solidFill>
              </a:defRPr>
            </a:lvl1pPr>
            <a:lvl2pPr marL="266700" indent="0">
              <a:buNone/>
              <a:tabLst/>
              <a:defRPr>
                <a:solidFill>
                  <a:schemeClr val="bg2"/>
                </a:solidFill>
              </a:defRPr>
            </a:lvl2pPr>
            <a:lvl3pPr marL="757238" indent="-228600">
              <a:tabLst>
                <a:tab pos="665163" algn="l"/>
              </a:tabLst>
              <a:defRPr/>
            </a:lvl3pPr>
            <a:lvl4pPr marL="979488" indent="-228600">
              <a:tabLst/>
              <a:defRPr/>
            </a:lvl4pPr>
            <a:lvl5pPr marL="1200150" indent="-227013">
              <a:tabLst/>
              <a:defRPr/>
            </a:lvl5pPr>
          </a:lstStyle>
          <a:p>
            <a:pPr lvl="0"/>
            <a:r>
              <a:rPr lang="nl-NL"/>
              <a:t>Klikken om de tekststijl van het model te bewerken</a:t>
            </a:r>
          </a:p>
        </p:txBody>
      </p:sp>
      <p:sp>
        <p:nvSpPr>
          <p:cNvPr id="7" name="Rechthoek 6">
            <a:extLst>
              <a:ext uri="{FF2B5EF4-FFF2-40B4-BE49-F238E27FC236}">
                <a16:creationId xmlns:a16="http://schemas.microsoft.com/office/drawing/2014/main" id="{7F201D1A-80D8-E54F-BEBC-1B6B0CB714A0}"/>
              </a:ext>
            </a:extLst>
          </p:cNvPr>
          <p:cNvSpPr/>
          <p:nvPr userDrawn="1"/>
        </p:nvSpPr>
        <p:spPr>
          <a:xfrm>
            <a:off x="8566879" y="0"/>
            <a:ext cx="3625121" cy="6410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afbeelding 2">
            <a:extLst>
              <a:ext uri="{FF2B5EF4-FFF2-40B4-BE49-F238E27FC236}">
                <a16:creationId xmlns:a16="http://schemas.microsoft.com/office/drawing/2014/main" id="{2D022A2B-A411-7D47-88B8-98239213EABB}"/>
              </a:ext>
            </a:extLst>
          </p:cNvPr>
          <p:cNvSpPr>
            <a:spLocks noGrp="1"/>
          </p:cNvSpPr>
          <p:nvPr>
            <p:ph type="pic" idx="13" hasCustomPrompt="1"/>
          </p:nvPr>
        </p:nvSpPr>
        <p:spPr>
          <a:xfrm>
            <a:off x="8664314" y="10481"/>
            <a:ext cx="3527686" cy="6847519"/>
          </a:xfrm>
        </p:spPr>
        <p:txBody>
          <a:bodyPr lIns="360000" tIns="360000" rIns="360000" bIns="46800">
            <a:normAutofit/>
          </a:bodyPr>
          <a:lstStyle>
            <a:lvl1pPr marL="0" indent="0">
              <a:buNone/>
              <a:defRPr sz="2000">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icoon om afbeelding te kiezen.</a:t>
            </a:r>
          </a:p>
        </p:txBody>
      </p:sp>
      <p:sp>
        <p:nvSpPr>
          <p:cNvPr id="11" name="Tijdelijke aanduiding voor afbeelding 2">
            <a:extLst>
              <a:ext uri="{FF2B5EF4-FFF2-40B4-BE49-F238E27FC236}">
                <a16:creationId xmlns:a16="http://schemas.microsoft.com/office/drawing/2014/main" id="{26173363-D490-ED4D-BFE8-D4B7DC7A8416}"/>
              </a:ext>
            </a:extLst>
          </p:cNvPr>
          <p:cNvSpPr>
            <a:spLocks noGrp="1"/>
          </p:cNvSpPr>
          <p:nvPr>
            <p:ph type="pic" idx="15" hasCustomPrompt="1"/>
          </p:nvPr>
        </p:nvSpPr>
        <p:spPr>
          <a:xfrm>
            <a:off x="9283908" y="1663909"/>
            <a:ext cx="1839720" cy="2113612"/>
          </a:xfrm>
          <a:noFill/>
        </p:spPr>
        <p:txBody>
          <a:bodyPr lIns="180000" tIns="180000" rIns="180000" bIns="180000">
            <a:normAutofit/>
          </a:bodyPr>
          <a:lstStyle>
            <a:lvl1pPr marL="0" indent="0">
              <a:buNone/>
              <a:defRPr sz="20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icoon om illustratie te kiezen.</a:t>
            </a:r>
          </a:p>
        </p:txBody>
      </p:sp>
      <p:pic>
        <p:nvPicPr>
          <p:cNvPr id="12" name="Afbeelding 11">
            <a:extLst>
              <a:ext uri="{FF2B5EF4-FFF2-40B4-BE49-F238E27FC236}">
                <a16:creationId xmlns:a16="http://schemas.microsoft.com/office/drawing/2014/main" id="{6B72ACFF-22CB-1E46-A31A-6DB28F991C10}"/>
              </a:ext>
            </a:extLst>
          </p:cNvPr>
          <p:cNvPicPr>
            <a:picLocks noChangeAspect="1"/>
          </p:cNvPicPr>
          <p:nvPr userDrawn="1"/>
        </p:nvPicPr>
        <p:blipFill>
          <a:blip r:embed="rId2"/>
          <a:srcRect/>
          <a:stretch/>
        </p:blipFill>
        <p:spPr>
          <a:xfrm>
            <a:off x="10650849" y="6143452"/>
            <a:ext cx="1083950" cy="725029"/>
          </a:xfrm>
          <a:prstGeom prst="rect">
            <a:avLst/>
          </a:prstGeom>
        </p:spPr>
      </p:pic>
    </p:spTree>
    <p:extLst>
      <p:ext uri="{BB962C8B-B14F-4D97-AF65-F5344CB8AC3E}">
        <p14:creationId xmlns:p14="http://schemas.microsoft.com/office/powerpoint/2010/main" val="62861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3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E043FB8-9B91-4D8F-8AB2-CB8690B51043}" type="datetimeFigureOut">
              <a:rPr lang="nl-NL" smtClean="0"/>
              <a:t>15-6-2022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064DCA1-9F80-4C18-8636-4D29A86BA0D6}" type="slidenum">
              <a:rPr lang="nl-NL" smtClean="0"/>
              <a:t>‹nr.›</a:t>
            </a:fld>
            <a:endParaRPr lang="nl-NL"/>
          </a:p>
        </p:txBody>
      </p:sp>
    </p:spTree>
    <p:extLst>
      <p:ext uri="{BB962C8B-B14F-4D97-AF65-F5344CB8AC3E}">
        <p14:creationId xmlns:p14="http://schemas.microsoft.com/office/powerpoint/2010/main" val="1347115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8350430-2BC1-3D4E-B654-463D9C217E1C}"/>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E1B1CC95-C478-074F-ABE0-518D598E53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p:txBody>
      </p:sp>
    </p:spTree>
    <p:extLst>
      <p:ext uri="{BB962C8B-B14F-4D97-AF65-F5344CB8AC3E}">
        <p14:creationId xmlns:p14="http://schemas.microsoft.com/office/powerpoint/2010/main" val="3958247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60" r:id="rId5"/>
  </p:sldLayoutIdLst>
  <p:txStyles>
    <p:titleStyle>
      <a:lvl1pPr algn="l" defTabSz="914400" rtl="0" eaLnBrk="1" latinLnBrk="0" hangingPunct="1">
        <a:lnSpc>
          <a:spcPct val="90000"/>
        </a:lnSpc>
        <a:spcBef>
          <a:spcPct val="0"/>
        </a:spcBef>
        <a:buNone/>
        <a:defRPr sz="3000" b="1" kern="1200">
          <a:solidFill>
            <a:schemeClr val="tx1"/>
          </a:solidFill>
          <a:latin typeface="LEIXO DEMO" pitchFamily="2"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bg2"/>
          </a:solidFill>
          <a:latin typeface="Acumin Variable Concept Medium" panose="020B0304020202020204" pitchFamily="34" charset="77"/>
          <a:ea typeface="+mn-ea"/>
          <a:cs typeface="+mn-cs"/>
        </a:defRPr>
      </a:lvl1pPr>
      <a:lvl2pPr marL="488950" indent="-227013" algn="l" defTabSz="914400" rtl="0" eaLnBrk="1" latinLnBrk="0" hangingPunct="1">
        <a:lnSpc>
          <a:spcPct val="90000"/>
        </a:lnSpc>
        <a:spcBef>
          <a:spcPts val="500"/>
        </a:spcBef>
        <a:buClr>
          <a:schemeClr val="accent2"/>
        </a:buClr>
        <a:buFont typeface="Arial" panose="020B0604020202020204" pitchFamily="34" charset="0"/>
        <a:buChar char="•"/>
        <a:tabLst/>
        <a:defRPr sz="1800" kern="1200">
          <a:solidFill>
            <a:schemeClr val="bg2"/>
          </a:solidFill>
          <a:latin typeface="Acumin Variable Concept Medium" panose="020B0304020202020204" pitchFamily="34" charset="77"/>
          <a:ea typeface="+mn-ea"/>
          <a:cs typeface="+mn-cs"/>
        </a:defRPr>
      </a:lvl2pPr>
      <a:lvl3pPr marL="801688" indent="-227013" algn="l" defTabSz="914400" rtl="0" eaLnBrk="1" latinLnBrk="0" hangingPunct="1">
        <a:lnSpc>
          <a:spcPct val="90000"/>
        </a:lnSpc>
        <a:spcBef>
          <a:spcPts val="500"/>
        </a:spcBef>
        <a:buFont typeface="Arial" panose="020B0604020202020204" pitchFamily="34" charset="0"/>
        <a:buChar char="•"/>
        <a:tabLst/>
        <a:defRPr sz="2000" kern="1200">
          <a:solidFill>
            <a:schemeClr val="bg2"/>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a:extLst>
              <a:ext uri="{FF2B5EF4-FFF2-40B4-BE49-F238E27FC236}">
                <a16:creationId xmlns:a16="http://schemas.microsoft.com/office/drawing/2014/main" id="{20525194-2A94-2A48-A3FE-92D4216055DB}"/>
              </a:ext>
            </a:extLst>
          </p:cNvPr>
          <p:cNvPicPr>
            <a:picLocks noGrp="1" noChangeAspect="1"/>
          </p:cNvPicPr>
          <p:nvPr>
            <p:ph type="pic" idx="13"/>
          </p:nvPr>
        </p:nvPicPr>
        <p:blipFill rotWithShape="1">
          <a:blip r:embed="rId3"/>
          <a:srcRect l="1855" t="17293" r="1855" b="1208"/>
          <a:stretch/>
        </p:blipFill>
        <p:spPr>
          <a:xfrm>
            <a:off x="0" y="0"/>
            <a:ext cx="12192000" cy="6858000"/>
          </a:xfrm>
        </p:spPr>
      </p:pic>
      <p:sp>
        <p:nvSpPr>
          <p:cNvPr id="3" name="Titel 2">
            <a:extLst>
              <a:ext uri="{FF2B5EF4-FFF2-40B4-BE49-F238E27FC236}">
                <a16:creationId xmlns:a16="http://schemas.microsoft.com/office/drawing/2014/main" id="{12172CB1-385C-4943-BE25-879275D63BB4}"/>
              </a:ext>
            </a:extLst>
          </p:cNvPr>
          <p:cNvSpPr>
            <a:spLocks noGrp="1"/>
          </p:cNvSpPr>
          <p:nvPr>
            <p:ph type="ctrTitle"/>
          </p:nvPr>
        </p:nvSpPr>
        <p:spPr/>
        <p:txBody>
          <a:bodyPr/>
          <a:lstStyle/>
          <a:p>
            <a:r>
              <a:rPr lang="nl-NL" dirty="0"/>
              <a:t>Jaarplan 2022</a:t>
            </a:r>
          </a:p>
        </p:txBody>
      </p:sp>
      <p:sp>
        <p:nvSpPr>
          <p:cNvPr id="4" name="Ondertitel 3">
            <a:extLst>
              <a:ext uri="{FF2B5EF4-FFF2-40B4-BE49-F238E27FC236}">
                <a16:creationId xmlns:a16="http://schemas.microsoft.com/office/drawing/2014/main" id="{28441832-AEEE-D64D-A9E7-8F6B20A99535}"/>
              </a:ext>
            </a:extLst>
          </p:cNvPr>
          <p:cNvSpPr>
            <a:spLocks noGrp="1"/>
          </p:cNvSpPr>
          <p:nvPr>
            <p:ph type="subTitle" idx="1"/>
          </p:nvPr>
        </p:nvSpPr>
        <p:spPr/>
        <p:txBody>
          <a:bodyPr/>
          <a:lstStyle/>
          <a:p>
            <a:r>
              <a:rPr lang="nl-NL" dirty="0"/>
              <a:t>Stichting Kinderfeest</a:t>
            </a:r>
          </a:p>
        </p:txBody>
      </p:sp>
      <p:pic>
        <p:nvPicPr>
          <p:cNvPr id="7" name="Tijdelijke aanduiding voor afbeelding 6">
            <a:extLst>
              <a:ext uri="{FF2B5EF4-FFF2-40B4-BE49-F238E27FC236}">
                <a16:creationId xmlns:a16="http://schemas.microsoft.com/office/drawing/2014/main" id="{B903A858-EB38-E24E-8995-D564CC228ED6}"/>
              </a:ext>
            </a:extLst>
          </p:cNvPr>
          <p:cNvPicPr>
            <a:picLocks noGrp="1" noChangeAspect="1"/>
          </p:cNvPicPr>
          <p:nvPr>
            <p:ph type="pic" idx="14"/>
          </p:nvPr>
        </p:nvPicPr>
        <p:blipFill>
          <a:blip r:embed="rId4"/>
          <a:srcRect t="1452" b="1452"/>
          <a:stretch>
            <a:fillRect/>
          </a:stretch>
        </p:blipFill>
        <p:spPr>
          <a:xfrm>
            <a:off x="9542810" y="3014884"/>
            <a:ext cx="1839720" cy="2113612"/>
          </a:xfrm>
        </p:spPr>
      </p:pic>
      <p:pic>
        <p:nvPicPr>
          <p:cNvPr id="10" name="Afbeelding 9">
            <a:extLst>
              <a:ext uri="{FF2B5EF4-FFF2-40B4-BE49-F238E27FC236}">
                <a16:creationId xmlns:a16="http://schemas.microsoft.com/office/drawing/2014/main" id="{D6D3AEC0-6F50-6748-9901-FD675395D12C}"/>
              </a:ext>
            </a:extLst>
          </p:cNvPr>
          <p:cNvPicPr>
            <a:picLocks noChangeAspect="1"/>
          </p:cNvPicPr>
          <p:nvPr/>
        </p:nvPicPr>
        <p:blipFill>
          <a:blip r:embed="rId5"/>
          <a:srcRect/>
          <a:stretch/>
        </p:blipFill>
        <p:spPr>
          <a:xfrm>
            <a:off x="9895079" y="5627452"/>
            <a:ext cx="1839720" cy="1230547"/>
          </a:xfrm>
          <a:prstGeom prst="rect">
            <a:avLst/>
          </a:prstGeom>
        </p:spPr>
      </p:pic>
      <p:pic>
        <p:nvPicPr>
          <p:cNvPr id="5" name="Afbeelding 4">
            <a:extLst>
              <a:ext uri="{FF2B5EF4-FFF2-40B4-BE49-F238E27FC236}">
                <a16:creationId xmlns:a16="http://schemas.microsoft.com/office/drawing/2014/main" id="{92B291DC-900C-1442-B8B9-D7BDD9C20DC7}"/>
              </a:ext>
            </a:extLst>
          </p:cNvPr>
          <p:cNvPicPr>
            <a:picLocks noChangeAspect="1"/>
          </p:cNvPicPr>
          <p:nvPr/>
        </p:nvPicPr>
        <p:blipFill>
          <a:blip r:embed="rId6"/>
          <a:stretch>
            <a:fillRect/>
          </a:stretch>
        </p:blipFill>
        <p:spPr>
          <a:xfrm rot="2626109">
            <a:off x="4648200" y="452130"/>
            <a:ext cx="2272647" cy="2272647"/>
          </a:xfrm>
          <a:prstGeom prst="rect">
            <a:avLst/>
          </a:prstGeom>
        </p:spPr>
      </p:pic>
    </p:spTree>
    <p:extLst>
      <p:ext uri="{BB962C8B-B14F-4D97-AF65-F5344CB8AC3E}">
        <p14:creationId xmlns:p14="http://schemas.microsoft.com/office/powerpoint/2010/main" val="111344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67FC0-B2B2-DF45-8D4C-6E5549680209}"/>
              </a:ext>
            </a:extLst>
          </p:cNvPr>
          <p:cNvSpPr>
            <a:spLocks noGrp="1"/>
          </p:cNvSpPr>
          <p:nvPr>
            <p:ph type="title"/>
          </p:nvPr>
        </p:nvSpPr>
        <p:spPr>
          <a:xfrm>
            <a:off x="582095" y="2678971"/>
            <a:ext cx="7794885" cy="1098550"/>
          </a:xfrm>
        </p:spPr>
        <p:txBody>
          <a:bodyPr/>
          <a:lstStyle/>
          <a:p>
            <a:r>
              <a:rPr lang="nl-NL" dirty="0"/>
              <a:t>Voor ieder kind een feestje: help jij mee?</a:t>
            </a:r>
            <a:br>
              <a:rPr lang="nl-NL" dirty="0"/>
            </a:br>
            <a:endParaRPr lang="nl-NL" dirty="0"/>
          </a:p>
        </p:txBody>
      </p:sp>
      <p:sp>
        <p:nvSpPr>
          <p:cNvPr id="4" name="Tijdelijke aanduiding voor afbeelding 3">
            <a:extLst>
              <a:ext uri="{FF2B5EF4-FFF2-40B4-BE49-F238E27FC236}">
                <a16:creationId xmlns:a16="http://schemas.microsoft.com/office/drawing/2014/main" id="{D314742E-B0D4-1342-8A04-38E6584A67FB}"/>
              </a:ext>
            </a:extLst>
          </p:cNvPr>
          <p:cNvSpPr>
            <a:spLocks noGrp="1"/>
          </p:cNvSpPr>
          <p:nvPr>
            <p:ph type="pic" idx="13"/>
          </p:nvPr>
        </p:nvSpPr>
        <p:spPr/>
      </p:sp>
      <p:sp>
        <p:nvSpPr>
          <p:cNvPr id="5" name="Tijdelijke aanduiding voor afbeelding 4">
            <a:extLst>
              <a:ext uri="{FF2B5EF4-FFF2-40B4-BE49-F238E27FC236}">
                <a16:creationId xmlns:a16="http://schemas.microsoft.com/office/drawing/2014/main" id="{C62C42CE-8B90-3D4F-AD5E-29DED4EF25FD}"/>
              </a:ext>
            </a:extLst>
          </p:cNvPr>
          <p:cNvSpPr>
            <a:spLocks noGrp="1"/>
          </p:cNvSpPr>
          <p:nvPr>
            <p:ph type="pic" idx="15"/>
          </p:nvPr>
        </p:nvSpPr>
        <p:spPr/>
      </p:sp>
      <p:pic>
        <p:nvPicPr>
          <p:cNvPr id="6" name="Tijdelijke aanduiding voor afbeelding 5">
            <a:extLst>
              <a:ext uri="{FF2B5EF4-FFF2-40B4-BE49-F238E27FC236}">
                <a16:creationId xmlns:a16="http://schemas.microsoft.com/office/drawing/2014/main" id="{E92BF11D-75C7-9A41-8646-03A7A4E6FB0C}"/>
              </a:ext>
            </a:extLst>
          </p:cNvPr>
          <p:cNvPicPr>
            <a:picLocks noChangeAspect="1"/>
          </p:cNvPicPr>
          <p:nvPr/>
        </p:nvPicPr>
        <p:blipFill rotWithShape="1">
          <a:blip r:embed="rId2"/>
          <a:srcRect l="40114" r="24012"/>
          <a:stretch/>
        </p:blipFill>
        <p:spPr>
          <a:xfrm>
            <a:off x="8664314" y="17607"/>
            <a:ext cx="3692530" cy="6840716"/>
          </a:xfrm>
          <a:prstGeom prst="rect">
            <a:avLst/>
          </a:prstGeom>
        </p:spPr>
      </p:pic>
      <p:pic>
        <p:nvPicPr>
          <p:cNvPr id="8" name="Afbeelding 7">
            <a:extLst>
              <a:ext uri="{FF2B5EF4-FFF2-40B4-BE49-F238E27FC236}">
                <a16:creationId xmlns:a16="http://schemas.microsoft.com/office/drawing/2014/main" id="{4CFC4C56-56A1-9044-9AAD-83C78203A259}"/>
              </a:ext>
            </a:extLst>
          </p:cNvPr>
          <p:cNvPicPr>
            <a:picLocks noChangeAspect="1"/>
          </p:cNvPicPr>
          <p:nvPr/>
        </p:nvPicPr>
        <p:blipFill>
          <a:blip r:embed="rId3"/>
          <a:stretch>
            <a:fillRect/>
          </a:stretch>
        </p:blipFill>
        <p:spPr>
          <a:xfrm>
            <a:off x="10028803" y="3970715"/>
            <a:ext cx="2328041" cy="2250440"/>
          </a:xfrm>
          <a:prstGeom prst="rect">
            <a:avLst/>
          </a:prstGeom>
        </p:spPr>
      </p:pic>
      <p:pic>
        <p:nvPicPr>
          <p:cNvPr id="9" name="Afbeelding 8">
            <a:extLst>
              <a:ext uri="{FF2B5EF4-FFF2-40B4-BE49-F238E27FC236}">
                <a16:creationId xmlns:a16="http://schemas.microsoft.com/office/drawing/2014/main" id="{309B7A63-EF27-124D-895D-255E54E271BA}"/>
              </a:ext>
            </a:extLst>
          </p:cNvPr>
          <p:cNvPicPr>
            <a:picLocks noChangeAspect="1"/>
          </p:cNvPicPr>
          <p:nvPr/>
        </p:nvPicPr>
        <p:blipFill>
          <a:blip r:embed="rId4"/>
          <a:srcRect/>
          <a:stretch/>
        </p:blipFill>
        <p:spPr>
          <a:xfrm>
            <a:off x="10650849" y="6140420"/>
            <a:ext cx="1083950" cy="725029"/>
          </a:xfrm>
          <a:prstGeom prst="rect">
            <a:avLst/>
          </a:prstGeom>
        </p:spPr>
      </p:pic>
    </p:spTree>
    <p:extLst>
      <p:ext uri="{BB962C8B-B14F-4D97-AF65-F5344CB8AC3E}">
        <p14:creationId xmlns:p14="http://schemas.microsoft.com/office/powerpoint/2010/main" val="1667481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553792-74C5-5748-AF3E-D26A8B6DDE8F}"/>
              </a:ext>
            </a:extLst>
          </p:cNvPr>
          <p:cNvSpPr>
            <a:spLocks noGrp="1"/>
          </p:cNvSpPr>
          <p:nvPr>
            <p:ph type="title"/>
          </p:nvPr>
        </p:nvSpPr>
        <p:spPr/>
        <p:txBody>
          <a:bodyPr/>
          <a:lstStyle/>
          <a:p>
            <a:r>
              <a:rPr lang="nl-NL" dirty="0"/>
              <a:t>Visie / missie</a:t>
            </a:r>
          </a:p>
        </p:txBody>
      </p:sp>
      <p:sp>
        <p:nvSpPr>
          <p:cNvPr id="3" name="Tijdelijke aanduiding voor inhoud 2">
            <a:extLst>
              <a:ext uri="{FF2B5EF4-FFF2-40B4-BE49-F238E27FC236}">
                <a16:creationId xmlns:a16="http://schemas.microsoft.com/office/drawing/2014/main" id="{0795B484-2598-AF4F-949E-68EA8F2FCCBB}"/>
              </a:ext>
            </a:extLst>
          </p:cNvPr>
          <p:cNvSpPr>
            <a:spLocks noGrp="1"/>
          </p:cNvSpPr>
          <p:nvPr>
            <p:ph idx="1"/>
          </p:nvPr>
        </p:nvSpPr>
        <p:spPr/>
        <p:txBody>
          <a:bodyPr/>
          <a:lstStyle/>
          <a:p>
            <a:pPr marL="0" indent="0">
              <a:buNone/>
            </a:pPr>
            <a:r>
              <a:rPr lang="nl-NL" dirty="0"/>
              <a:t>Stichting Kinderfeest vindt dat elk kind op de basisschool elk jaar een kinderfeestje moet kunnen vieren. We willen ouders/ verzorgers helpen het taboe te doorbreken en via hun hulpverlener een kinderfeest aan te vragen.</a:t>
            </a:r>
            <a:br>
              <a:rPr lang="nl-NL" dirty="0"/>
            </a:br>
            <a:r>
              <a:rPr lang="nl-NL" dirty="0">
                <a:solidFill>
                  <a:schemeClr val="tx1"/>
                </a:solidFill>
              </a:rPr>
              <a:t>Samen kunnen we het verschil maken</a:t>
            </a:r>
          </a:p>
          <a:p>
            <a:pPr marL="0" indent="0">
              <a:buNone/>
            </a:pPr>
            <a:endParaRPr lang="nl-NL" dirty="0">
              <a:solidFill>
                <a:schemeClr val="tx1"/>
              </a:solidFill>
            </a:endParaRPr>
          </a:p>
          <a:p>
            <a:pPr marL="0" indent="0">
              <a:buNone/>
            </a:pPr>
            <a:r>
              <a:rPr lang="nl-NL" dirty="0"/>
              <a:t>Stichting Kinderfeest staat voor het leveren van een waardevolle bijdrage aan het doorbreken van de vicieuze cirkel van kinderarmoede door betrokken kinderen een kinderfeestje te doneren en hiermee ook een fantastische jeugdherinnering met hun vriendjes te geven.</a:t>
            </a:r>
          </a:p>
          <a:p>
            <a:pPr marL="0" indent="0">
              <a:buNone/>
            </a:pPr>
            <a:endParaRPr lang="nl-NL" dirty="0"/>
          </a:p>
          <a:p>
            <a:pPr marL="0" indent="0">
              <a:buNone/>
            </a:pPr>
            <a:r>
              <a:rPr lang="nl-NL" dirty="0">
                <a:solidFill>
                  <a:schemeClr val="tx1"/>
                </a:solidFill>
              </a:rPr>
              <a:t>Stichting Kinderfeest streeft ernaar om in 2030 1% - van de 380.000 kinderen in de doelgroep- van een kinderfeestje te hebben voorzien.</a:t>
            </a:r>
          </a:p>
        </p:txBody>
      </p:sp>
      <p:pic>
        <p:nvPicPr>
          <p:cNvPr id="7" name="Afbeelding 6">
            <a:extLst>
              <a:ext uri="{FF2B5EF4-FFF2-40B4-BE49-F238E27FC236}">
                <a16:creationId xmlns:a16="http://schemas.microsoft.com/office/drawing/2014/main" id="{A818642C-B19C-8B44-90BF-2CDCC5C40699}"/>
              </a:ext>
            </a:extLst>
          </p:cNvPr>
          <p:cNvPicPr>
            <a:picLocks noChangeAspect="1"/>
          </p:cNvPicPr>
          <p:nvPr/>
        </p:nvPicPr>
        <p:blipFill>
          <a:blip r:embed="rId2"/>
          <a:srcRect/>
          <a:stretch/>
        </p:blipFill>
        <p:spPr>
          <a:xfrm>
            <a:off x="10650849" y="6132971"/>
            <a:ext cx="1083950" cy="725029"/>
          </a:xfrm>
          <a:prstGeom prst="rect">
            <a:avLst/>
          </a:prstGeom>
        </p:spPr>
      </p:pic>
      <p:pic>
        <p:nvPicPr>
          <p:cNvPr id="9" name="Afbeelding 8">
            <a:extLst>
              <a:ext uri="{FF2B5EF4-FFF2-40B4-BE49-F238E27FC236}">
                <a16:creationId xmlns:a16="http://schemas.microsoft.com/office/drawing/2014/main" id="{5CA1481A-8CF0-DC46-A666-26632F07ABB4}"/>
              </a:ext>
            </a:extLst>
          </p:cNvPr>
          <p:cNvPicPr>
            <a:picLocks noChangeAspect="1"/>
          </p:cNvPicPr>
          <p:nvPr/>
        </p:nvPicPr>
        <p:blipFill>
          <a:blip r:embed="rId3"/>
          <a:stretch>
            <a:fillRect/>
          </a:stretch>
        </p:blipFill>
        <p:spPr>
          <a:xfrm>
            <a:off x="10028803" y="3958603"/>
            <a:ext cx="2328041" cy="2250440"/>
          </a:xfrm>
          <a:prstGeom prst="rect">
            <a:avLst/>
          </a:prstGeom>
        </p:spPr>
      </p:pic>
      <p:sp>
        <p:nvSpPr>
          <p:cNvPr id="5" name="Tijdelijke aanduiding voor afbeelding 4">
            <a:extLst>
              <a:ext uri="{FF2B5EF4-FFF2-40B4-BE49-F238E27FC236}">
                <a16:creationId xmlns:a16="http://schemas.microsoft.com/office/drawing/2014/main" id="{83258FD5-B7F8-594B-BB96-5FA6E2A2493D}"/>
              </a:ext>
            </a:extLst>
          </p:cNvPr>
          <p:cNvSpPr>
            <a:spLocks noGrp="1"/>
          </p:cNvSpPr>
          <p:nvPr>
            <p:ph type="pic" idx="13"/>
          </p:nvPr>
        </p:nvSpPr>
        <p:spPr/>
      </p:sp>
      <p:pic>
        <p:nvPicPr>
          <p:cNvPr id="10" name="Tijdelijke aanduiding voor afbeelding 5">
            <a:extLst>
              <a:ext uri="{FF2B5EF4-FFF2-40B4-BE49-F238E27FC236}">
                <a16:creationId xmlns:a16="http://schemas.microsoft.com/office/drawing/2014/main" id="{F980FCDD-A099-5842-AC4E-B397F63AD48E}"/>
              </a:ext>
            </a:extLst>
          </p:cNvPr>
          <p:cNvPicPr>
            <a:picLocks noChangeAspect="1"/>
          </p:cNvPicPr>
          <p:nvPr/>
        </p:nvPicPr>
        <p:blipFill rotWithShape="1">
          <a:blip r:embed="rId4"/>
          <a:srcRect l="40114" r="24012"/>
          <a:stretch/>
        </p:blipFill>
        <p:spPr>
          <a:xfrm>
            <a:off x="8664314" y="17607"/>
            <a:ext cx="3692530" cy="6840716"/>
          </a:xfrm>
          <a:prstGeom prst="rect">
            <a:avLst/>
          </a:prstGeom>
        </p:spPr>
      </p:pic>
    </p:spTree>
    <p:extLst>
      <p:ext uri="{BB962C8B-B14F-4D97-AF65-F5344CB8AC3E}">
        <p14:creationId xmlns:p14="http://schemas.microsoft.com/office/powerpoint/2010/main" val="3543511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78A309-23CD-5345-AF45-5113903B6F5E}"/>
              </a:ext>
            </a:extLst>
          </p:cNvPr>
          <p:cNvSpPr>
            <a:spLocks noGrp="1"/>
          </p:cNvSpPr>
          <p:nvPr>
            <p:ph type="title"/>
          </p:nvPr>
        </p:nvSpPr>
        <p:spPr/>
        <p:txBody>
          <a:bodyPr/>
          <a:lstStyle/>
          <a:p>
            <a:r>
              <a:rPr lang="nl-NL" dirty="0"/>
              <a:t>Doelen 2022</a:t>
            </a:r>
          </a:p>
        </p:txBody>
      </p:sp>
      <p:sp>
        <p:nvSpPr>
          <p:cNvPr id="3" name="Tijdelijke aanduiding voor inhoud 2">
            <a:extLst>
              <a:ext uri="{FF2B5EF4-FFF2-40B4-BE49-F238E27FC236}">
                <a16:creationId xmlns:a16="http://schemas.microsoft.com/office/drawing/2014/main" id="{32E54335-3ABA-D142-904C-E10A8D281512}"/>
              </a:ext>
            </a:extLst>
          </p:cNvPr>
          <p:cNvSpPr>
            <a:spLocks noGrp="1"/>
          </p:cNvSpPr>
          <p:nvPr>
            <p:ph idx="1"/>
          </p:nvPr>
        </p:nvSpPr>
        <p:spPr/>
        <p:txBody>
          <a:bodyPr>
            <a:normAutofit/>
          </a:bodyPr>
          <a:lstStyle/>
          <a:p>
            <a:r>
              <a:rPr lang="nl-NL" dirty="0"/>
              <a:t>Aantal feestjes 450</a:t>
            </a:r>
          </a:p>
          <a:p>
            <a:r>
              <a:rPr lang="nl-NL" dirty="0"/>
              <a:t>Aantal pretpakketten 550</a:t>
            </a:r>
          </a:p>
          <a:p>
            <a:pPr>
              <a:buFont typeface="Wingdings" pitchFamily="2" charset="2"/>
              <a:buChar char="à"/>
            </a:pPr>
            <a:r>
              <a:rPr lang="nl-NL" dirty="0">
                <a:sym typeface="Wingdings" pitchFamily="2" charset="2"/>
              </a:rPr>
              <a:t>Totaal </a:t>
            </a:r>
            <a:r>
              <a:rPr lang="nl-NL" dirty="0" err="1">
                <a:sym typeface="Wingdings" pitchFamily="2" charset="2"/>
              </a:rPr>
              <a:t>blijgemaakte</a:t>
            </a:r>
            <a:r>
              <a:rPr lang="nl-NL" dirty="0">
                <a:sym typeface="Wingdings" pitchFamily="2" charset="2"/>
              </a:rPr>
              <a:t> kinderen 1000</a:t>
            </a:r>
          </a:p>
          <a:p>
            <a:pPr>
              <a:buFont typeface="Wingdings" pitchFamily="2" charset="2"/>
              <a:buChar char="à"/>
            </a:pPr>
            <a:endParaRPr lang="nl-NL" dirty="0">
              <a:sym typeface="Wingdings" pitchFamily="2" charset="2"/>
            </a:endParaRPr>
          </a:p>
          <a:p>
            <a:pPr>
              <a:buFont typeface="Wingdings" pitchFamily="2" charset="2"/>
              <a:buChar char="§"/>
            </a:pPr>
            <a:endParaRPr lang="nl-NL" dirty="0"/>
          </a:p>
        </p:txBody>
      </p:sp>
      <p:pic>
        <p:nvPicPr>
          <p:cNvPr id="18" name="Afbeelding 17">
            <a:extLst>
              <a:ext uri="{FF2B5EF4-FFF2-40B4-BE49-F238E27FC236}">
                <a16:creationId xmlns:a16="http://schemas.microsoft.com/office/drawing/2014/main" id="{002C3836-E61C-754B-AFFA-0CD12BA57ABC}"/>
              </a:ext>
            </a:extLst>
          </p:cNvPr>
          <p:cNvPicPr>
            <a:picLocks noChangeAspect="1"/>
          </p:cNvPicPr>
          <p:nvPr/>
        </p:nvPicPr>
        <p:blipFill>
          <a:blip r:embed="rId2"/>
          <a:stretch>
            <a:fillRect/>
          </a:stretch>
        </p:blipFill>
        <p:spPr>
          <a:xfrm>
            <a:off x="7391005" y="4675263"/>
            <a:ext cx="1902502" cy="1902502"/>
          </a:xfrm>
          <a:prstGeom prst="rect">
            <a:avLst/>
          </a:prstGeom>
        </p:spPr>
      </p:pic>
      <p:sp>
        <p:nvSpPr>
          <p:cNvPr id="6" name="Tekstvak 5">
            <a:extLst>
              <a:ext uri="{FF2B5EF4-FFF2-40B4-BE49-F238E27FC236}">
                <a16:creationId xmlns:a16="http://schemas.microsoft.com/office/drawing/2014/main" id="{8807A8C1-63EC-3347-B5D4-2A1D19434242}"/>
              </a:ext>
            </a:extLst>
          </p:cNvPr>
          <p:cNvSpPr txBox="1"/>
          <p:nvPr/>
        </p:nvSpPr>
        <p:spPr>
          <a:xfrm>
            <a:off x="9107665" y="2104045"/>
            <a:ext cx="2676588" cy="2014013"/>
          </a:xfrm>
          <a:prstGeom prst="rect">
            <a:avLst/>
          </a:prstGeom>
          <a:noFill/>
        </p:spPr>
        <p:txBody>
          <a:bodyPr wrap="square" rtlCol="0" anchor="ctr">
            <a:spAutoFit/>
          </a:bodyPr>
          <a:lstStyle/>
          <a:p>
            <a:pPr marL="0" marR="0" lvl="0" indent="0" algn="l" defTabSz="914400" rtl="0" eaLnBrk="1" fontAlgn="auto" latinLnBrk="0" hangingPunct="1">
              <a:lnSpc>
                <a:spcPct val="75000"/>
              </a:lnSpc>
              <a:spcBef>
                <a:spcPts val="0"/>
              </a:spcBef>
              <a:spcAft>
                <a:spcPts val="0"/>
              </a:spcAft>
              <a:buClrTx/>
              <a:buSzTx/>
              <a:buFontTx/>
              <a:buNone/>
              <a:tabLst/>
              <a:defRPr/>
            </a:pPr>
            <a:r>
              <a:rPr lang="nl-NL" sz="5400" kern="1200" dirty="0">
                <a:solidFill>
                  <a:schemeClr val="bg1"/>
                </a:solidFill>
                <a:effectLst/>
                <a:latin typeface="Signatria" panose="02000506000000020004" pitchFamily="2" charset="77"/>
                <a:ea typeface="+mn-ea"/>
                <a:cs typeface="+mn-cs"/>
              </a:rPr>
              <a:t>"Hij had een glimlach van oor tot oor"</a:t>
            </a:r>
          </a:p>
        </p:txBody>
      </p:sp>
    </p:spTree>
    <p:extLst>
      <p:ext uri="{BB962C8B-B14F-4D97-AF65-F5344CB8AC3E}">
        <p14:creationId xmlns:p14="http://schemas.microsoft.com/office/powerpoint/2010/main" val="4112764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149296-4B93-F14D-BF87-005672CFAD5B}"/>
              </a:ext>
            </a:extLst>
          </p:cNvPr>
          <p:cNvSpPr>
            <a:spLocks noGrp="1"/>
          </p:cNvSpPr>
          <p:nvPr>
            <p:ph type="title"/>
          </p:nvPr>
        </p:nvSpPr>
        <p:spPr/>
        <p:txBody>
          <a:bodyPr/>
          <a:lstStyle/>
          <a:p>
            <a:r>
              <a:rPr lang="nl-NL" dirty="0"/>
              <a:t>Uitgangspunten</a:t>
            </a:r>
          </a:p>
        </p:txBody>
      </p:sp>
      <p:sp>
        <p:nvSpPr>
          <p:cNvPr id="3" name="Tijdelijke aanduiding voor inhoud 2">
            <a:extLst>
              <a:ext uri="{FF2B5EF4-FFF2-40B4-BE49-F238E27FC236}">
                <a16:creationId xmlns:a16="http://schemas.microsoft.com/office/drawing/2014/main" id="{6F8CC345-7448-204D-9E49-C0101A84A7CC}"/>
              </a:ext>
            </a:extLst>
          </p:cNvPr>
          <p:cNvSpPr>
            <a:spLocks noGrp="1"/>
          </p:cNvSpPr>
          <p:nvPr>
            <p:ph idx="1"/>
          </p:nvPr>
        </p:nvSpPr>
        <p:spPr/>
        <p:txBody>
          <a:bodyPr/>
          <a:lstStyle/>
          <a:p>
            <a:pPr fontAlgn="base"/>
            <a:r>
              <a:rPr lang="nl-NL" dirty="0"/>
              <a:t>Feestjes zijn de voornaamste focus/ dienst</a:t>
            </a:r>
            <a:endParaRPr lang="en-US" dirty="0"/>
          </a:p>
          <a:p>
            <a:pPr fontAlgn="base"/>
            <a:r>
              <a:rPr lang="nl-NL" dirty="0"/>
              <a:t>Gehele jaar feestjes organiseren. (mits corona dit toelaat)</a:t>
            </a:r>
            <a:r>
              <a:rPr lang="en-US" dirty="0"/>
              <a:t>​</a:t>
            </a:r>
          </a:p>
          <a:p>
            <a:pPr fontAlgn="base"/>
            <a:r>
              <a:rPr lang="nl-NL" dirty="0"/>
              <a:t>50 % van de feestjes van tevoren financieren (projecten). 225 feestjes a €140 = €31.500 kosten feestjes maximaal. </a:t>
            </a:r>
            <a:r>
              <a:rPr lang="en-US" dirty="0"/>
              <a:t>​</a:t>
            </a:r>
          </a:p>
          <a:p>
            <a:pPr fontAlgn="base"/>
            <a:r>
              <a:rPr lang="nl-NL" dirty="0"/>
              <a:t>Pretpakket wanneer feestje echt geen optie is.(5% van 550= 28 pakketten a €45= €1260.</a:t>
            </a:r>
            <a:r>
              <a:rPr lang="en-US" dirty="0"/>
              <a:t>​</a:t>
            </a:r>
          </a:p>
          <a:p>
            <a:pPr fontAlgn="base"/>
            <a:r>
              <a:rPr lang="nl-NL" dirty="0"/>
              <a:t>Pretpakketproject i.s.m. Leergeld Zuid Holland Midden en Fonds Schiedam/Vlaardingen en Lobbes. Voorgefinancierd.</a:t>
            </a:r>
            <a:r>
              <a:rPr lang="en-US" dirty="0"/>
              <a:t>​</a:t>
            </a:r>
          </a:p>
          <a:p>
            <a:pPr fontAlgn="base"/>
            <a:r>
              <a:rPr lang="nl-NL" dirty="0"/>
              <a:t>Grotere aantallen pretpakketten is een optie mits voorgefinancierd en mits de administratie bij Lobbes verbeterd is (verwacht eind januari 2022).</a:t>
            </a:r>
            <a:endParaRPr lang="en-US" dirty="0"/>
          </a:p>
          <a:p>
            <a:endParaRPr lang="nl-NL" dirty="0"/>
          </a:p>
        </p:txBody>
      </p:sp>
      <p:sp>
        <p:nvSpPr>
          <p:cNvPr id="5" name="Tijdelijke aanduiding voor inhoud 4">
            <a:extLst>
              <a:ext uri="{FF2B5EF4-FFF2-40B4-BE49-F238E27FC236}">
                <a16:creationId xmlns:a16="http://schemas.microsoft.com/office/drawing/2014/main" id="{7F0D9842-B0F0-844D-9615-0F539D73DEB0}"/>
              </a:ext>
            </a:extLst>
          </p:cNvPr>
          <p:cNvSpPr>
            <a:spLocks noGrp="1"/>
          </p:cNvSpPr>
          <p:nvPr>
            <p:ph idx="16"/>
          </p:nvPr>
        </p:nvSpPr>
        <p:spPr/>
        <p:txBody>
          <a:bodyPr/>
          <a:lstStyle/>
          <a:p>
            <a:r>
              <a:rPr lang="nl-NL" dirty="0"/>
              <a:t>“Ieder kind verdient een feestje.”</a:t>
            </a:r>
          </a:p>
        </p:txBody>
      </p:sp>
    </p:spTree>
    <p:extLst>
      <p:ext uri="{BB962C8B-B14F-4D97-AF65-F5344CB8AC3E}">
        <p14:creationId xmlns:p14="http://schemas.microsoft.com/office/powerpoint/2010/main" val="939176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6CB451-4517-B64D-8AF9-5E62921534F6}"/>
              </a:ext>
            </a:extLst>
          </p:cNvPr>
          <p:cNvSpPr>
            <a:spLocks noGrp="1"/>
          </p:cNvSpPr>
          <p:nvPr>
            <p:ph type="title"/>
          </p:nvPr>
        </p:nvSpPr>
        <p:spPr/>
        <p:txBody>
          <a:bodyPr/>
          <a:lstStyle/>
          <a:p>
            <a:r>
              <a:rPr lang="nl-NL" dirty="0"/>
              <a:t>Projecten 2022</a:t>
            </a:r>
          </a:p>
        </p:txBody>
      </p:sp>
      <p:sp>
        <p:nvSpPr>
          <p:cNvPr id="3" name="Tijdelijke aanduiding voor inhoud 2">
            <a:extLst>
              <a:ext uri="{FF2B5EF4-FFF2-40B4-BE49-F238E27FC236}">
                <a16:creationId xmlns:a16="http://schemas.microsoft.com/office/drawing/2014/main" id="{0294F22C-B51E-CC4F-93A9-562FACBA92DB}"/>
              </a:ext>
            </a:extLst>
          </p:cNvPr>
          <p:cNvSpPr>
            <a:spLocks noGrp="1"/>
          </p:cNvSpPr>
          <p:nvPr>
            <p:ph idx="1"/>
          </p:nvPr>
        </p:nvSpPr>
        <p:spPr/>
        <p:txBody>
          <a:bodyPr>
            <a:normAutofit/>
          </a:bodyPr>
          <a:lstStyle/>
          <a:p>
            <a:pPr fontAlgn="base"/>
            <a:r>
              <a:rPr lang="nl-NL" dirty="0"/>
              <a:t>Rebranding </a:t>
            </a:r>
          </a:p>
          <a:p>
            <a:pPr fontAlgn="base"/>
            <a:r>
              <a:rPr lang="nl-NL" dirty="0"/>
              <a:t>Stabiliseren/ vergroten vrijwilligerspool. </a:t>
            </a:r>
            <a:endParaRPr lang="en-US" dirty="0"/>
          </a:p>
          <a:p>
            <a:pPr fontAlgn="base"/>
            <a:r>
              <a:rPr lang="nl-NL" dirty="0" err="1"/>
              <a:t>Funding</a:t>
            </a:r>
            <a:r>
              <a:rPr lang="nl-NL" dirty="0"/>
              <a:t> algemeen: opzetten plan om algemene </a:t>
            </a:r>
            <a:r>
              <a:rPr lang="nl-NL" dirty="0" err="1"/>
              <a:t>funding</a:t>
            </a:r>
            <a:r>
              <a:rPr lang="nl-NL" dirty="0"/>
              <a:t> te vergroten</a:t>
            </a:r>
          </a:p>
          <a:p>
            <a:pPr fontAlgn="base"/>
            <a:r>
              <a:rPr lang="nl-NL" dirty="0"/>
              <a:t>Feestjes:</a:t>
            </a:r>
            <a:endParaRPr lang="en-US" dirty="0"/>
          </a:p>
          <a:p>
            <a:pPr lvl="1" fontAlgn="base"/>
            <a:r>
              <a:rPr lang="nl-NL" dirty="0"/>
              <a:t>Voorgefinancierde feestjes met Leergeld Zuid Holland Midden, 10 per </a:t>
            </a:r>
            <a:r>
              <a:rPr lang="nl-NL" dirty="0" err="1"/>
              <a:t>mnd</a:t>
            </a:r>
            <a:r>
              <a:rPr lang="nl-NL" dirty="0"/>
              <a:t> t/m 31 juni. Verlenging periode en verhoging aantallen is mogelijk. (gestart)</a:t>
            </a:r>
            <a:r>
              <a:rPr lang="en-US" dirty="0"/>
              <a:t>​</a:t>
            </a:r>
          </a:p>
          <a:p>
            <a:pPr lvl="1" fontAlgn="base"/>
            <a:r>
              <a:rPr lang="nl-NL" dirty="0"/>
              <a:t>Voorgefinancierde feestjes met </a:t>
            </a:r>
            <a:r>
              <a:rPr lang="nl-NL" dirty="0" err="1"/>
              <a:t>Quiet</a:t>
            </a:r>
            <a:r>
              <a:rPr lang="nl-NL" dirty="0"/>
              <a:t> Maastricht. 6 per maand in Q1. Verlenging is mogelijk. (gestart)</a:t>
            </a:r>
            <a:r>
              <a:rPr lang="en-US" dirty="0"/>
              <a:t>​</a:t>
            </a:r>
          </a:p>
          <a:p>
            <a:pPr lvl="1" fontAlgn="base"/>
            <a:r>
              <a:rPr lang="nl-NL" dirty="0"/>
              <a:t>Voorgefinancierde feestjes op andere locaties in het land realiseren met geldschieter(s)/ partners als Amsterdam </a:t>
            </a:r>
            <a:r>
              <a:rPr lang="nl-NL" dirty="0" err="1"/>
              <a:t>LookOut</a:t>
            </a:r>
            <a:r>
              <a:rPr lang="nl-NL" dirty="0"/>
              <a:t>, </a:t>
            </a:r>
            <a:r>
              <a:rPr lang="nl-NL" dirty="0" err="1"/>
              <a:t>MonkeyTown</a:t>
            </a:r>
            <a:r>
              <a:rPr lang="nl-NL" dirty="0"/>
              <a:t> Group etc. (deels gestart)</a:t>
            </a:r>
            <a:r>
              <a:rPr lang="en-US" dirty="0"/>
              <a:t>​</a:t>
            </a:r>
          </a:p>
          <a:p>
            <a:pPr fontAlgn="base"/>
            <a:r>
              <a:rPr lang="nl-NL" dirty="0"/>
              <a:t>Project Pretpakketten met Leergeld Zuid Holland Midden in zomermaanden. (maart)</a:t>
            </a:r>
            <a:r>
              <a:rPr lang="en-US" dirty="0"/>
              <a:t>​</a:t>
            </a:r>
          </a:p>
        </p:txBody>
      </p:sp>
      <p:sp>
        <p:nvSpPr>
          <p:cNvPr id="4" name="Tijdelijke aanduiding voor afbeelding 3">
            <a:extLst>
              <a:ext uri="{FF2B5EF4-FFF2-40B4-BE49-F238E27FC236}">
                <a16:creationId xmlns:a16="http://schemas.microsoft.com/office/drawing/2014/main" id="{54495B53-D132-9C44-A4FF-FC67276BEF0B}"/>
              </a:ext>
            </a:extLst>
          </p:cNvPr>
          <p:cNvSpPr>
            <a:spLocks noGrp="1"/>
          </p:cNvSpPr>
          <p:nvPr>
            <p:ph type="pic" idx="15"/>
          </p:nvPr>
        </p:nvSpPr>
        <p:spPr/>
      </p:sp>
      <p:sp>
        <p:nvSpPr>
          <p:cNvPr id="5" name="Tijdelijke aanduiding voor inhoud 4">
            <a:extLst>
              <a:ext uri="{FF2B5EF4-FFF2-40B4-BE49-F238E27FC236}">
                <a16:creationId xmlns:a16="http://schemas.microsoft.com/office/drawing/2014/main" id="{291F3F8C-762E-8A4B-8BCC-340602F894B2}"/>
              </a:ext>
            </a:extLst>
          </p:cNvPr>
          <p:cNvSpPr>
            <a:spLocks noGrp="1"/>
          </p:cNvSpPr>
          <p:nvPr>
            <p:ph idx="16"/>
          </p:nvPr>
        </p:nvSpPr>
        <p:spPr/>
        <p:txBody>
          <a:bodyPr/>
          <a:lstStyle/>
          <a:p>
            <a:r>
              <a:rPr lang="nl-NL" dirty="0"/>
              <a:t>“Echt waar mam, een feestje voor mij?”</a:t>
            </a:r>
          </a:p>
        </p:txBody>
      </p:sp>
    </p:spTree>
    <p:extLst>
      <p:ext uri="{BB962C8B-B14F-4D97-AF65-F5344CB8AC3E}">
        <p14:creationId xmlns:p14="http://schemas.microsoft.com/office/powerpoint/2010/main" val="1382024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0D4CD-9B39-C64F-9A09-17BEB4362729}"/>
              </a:ext>
            </a:extLst>
          </p:cNvPr>
          <p:cNvSpPr>
            <a:spLocks noGrp="1"/>
          </p:cNvSpPr>
          <p:nvPr>
            <p:ph type="title"/>
          </p:nvPr>
        </p:nvSpPr>
        <p:spPr/>
        <p:txBody>
          <a:bodyPr/>
          <a:lstStyle/>
          <a:p>
            <a:r>
              <a:rPr lang="nl-NL" dirty="0"/>
              <a:t>Ontwikkelen organisatie</a:t>
            </a:r>
          </a:p>
        </p:txBody>
      </p:sp>
      <p:sp>
        <p:nvSpPr>
          <p:cNvPr id="3" name="Tijdelijke aanduiding voor inhoud 2">
            <a:extLst>
              <a:ext uri="{FF2B5EF4-FFF2-40B4-BE49-F238E27FC236}">
                <a16:creationId xmlns:a16="http://schemas.microsoft.com/office/drawing/2014/main" id="{758C8599-B06E-9F4C-B518-955217552246}"/>
              </a:ext>
            </a:extLst>
          </p:cNvPr>
          <p:cNvSpPr>
            <a:spLocks noGrp="1"/>
          </p:cNvSpPr>
          <p:nvPr>
            <p:ph idx="1"/>
          </p:nvPr>
        </p:nvSpPr>
        <p:spPr/>
        <p:txBody>
          <a:bodyPr>
            <a:normAutofit lnSpcReduction="10000"/>
          </a:bodyPr>
          <a:lstStyle/>
          <a:p>
            <a:pPr fontAlgn="base"/>
            <a:r>
              <a:rPr lang="nl-NL" dirty="0"/>
              <a:t>Invullen vacatures</a:t>
            </a:r>
            <a:r>
              <a:rPr lang="en-US" dirty="0"/>
              <a:t>​</a:t>
            </a:r>
          </a:p>
          <a:p>
            <a:pPr lvl="1" fontAlgn="base"/>
            <a:r>
              <a:rPr lang="nl-NL" dirty="0"/>
              <a:t>Nieuwe kanalen aanboren om nieuwe vrijwilligers te vinden</a:t>
            </a:r>
            <a:r>
              <a:rPr lang="en-US" dirty="0"/>
              <a:t>​</a:t>
            </a:r>
          </a:p>
          <a:p>
            <a:pPr lvl="1" fontAlgn="base"/>
            <a:r>
              <a:rPr lang="nl-NL" dirty="0"/>
              <a:t>Bestaande vacatures invullen</a:t>
            </a:r>
            <a:r>
              <a:rPr lang="en-US" dirty="0"/>
              <a:t>​</a:t>
            </a:r>
          </a:p>
          <a:p>
            <a:pPr fontAlgn="base"/>
            <a:r>
              <a:rPr lang="nl-NL" dirty="0"/>
              <a:t>Stabiliseren vrijwilligerspool</a:t>
            </a:r>
            <a:r>
              <a:rPr lang="en-US" dirty="0"/>
              <a:t>​</a:t>
            </a:r>
          </a:p>
          <a:p>
            <a:pPr lvl="1" fontAlgn="base"/>
            <a:r>
              <a:rPr lang="nl-NL" dirty="0"/>
              <a:t>Spreiding risico’s/afhankelijkheid op cruciale functies als</a:t>
            </a:r>
            <a:r>
              <a:rPr lang="en-US" dirty="0"/>
              <a:t>​</a:t>
            </a:r>
          </a:p>
          <a:p>
            <a:pPr lvl="2" fontAlgn="base"/>
            <a:r>
              <a:rPr lang="nl-NL" dirty="0"/>
              <a:t>Hoofd </a:t>
            </a:r>
            <a:r>
              <a:rPr lang="nl-NL" dirty="0" err="1"/>
              <a:t>FeestFabriek</a:t>
            </a:r>
            <a:r>
              <a:rPr lang="nl-NL" dirty="0"/>
              <a:t>​</a:t>
            </a:r>
          </a:p>
          <a:p>
            <a:pPr lvl="2" fontAlgn="base"/>
            <a:r>
              <a:rPr lang="nl-NL" dirty="0"/>
              <a:t>HR</a:t>
            </a:r>
            <a:r>
              <a:rPr lang="en-US" dirty="0"/>
              <a:t>​</a:t>
            </a:r>
          </a:p>
          <a:p>
            <a:pPr fontAlgn="base"/>
            <a:r>
              <a:rPr lang="nl-NL" dirty="0"/>
              <a:t>Binden en boeien vrijwilligers</a:t>
            </a:r>
            <a:r>
              <a:rPr lang="en-US" dirty="0"/>
              <a:t>​</a:t>
            </a:r>
          </a:p>
          <a:p>
            <a:pPr lvl="1" fontAlgn="base"/>
            <a:r>
              <a:rPr lang="nl-NL" dirty="0"/>
              <a:t>Verloop omlaag</a:t>
            </a:r>
            <a:r>
              <a:rPr lang="en-US" dirty="0"/>
              <a:t>​</a:t>
            </a:r>
          </a:p>
          <a:p>
            <a:pPr lvl="1" fontAlgn="base"/>
            <a:r>
              <a:rPr lang="nl-NL" dirty="0"/>
              <a:t>Trainingen blijven inzetten voor optimaliseren kennis + kunde</a:t>
            </a:r>
            <a:r>
              <a:rPr lang="en-US" dirty="0"/>
              <a:t>​</a:t>
            </a:r>
          </a:p>
          <a:p>
            <a:pPr lvl="1" fontAlgn="base"/>
            <a:r>
              <a:rPr lang="nl-NL" dirty="0"/>
              <a:t>Ondanks corona toch het saamhorigheidsgevoel trachten te verhogen door:</a:t>
            </a:r>
            <a:r>
              <a:rPr lang="en-US" dirty="0"/>
              <a:t>​</a:t>
            </a:r>
          </a:p>
          <a:p>
            <a:pPr lvl="2" fontAlgn="base"/>
            <a:r>
              <a:rPr lang="nl-NL" dirty="0"/>
              <a:t>Maatjes aan elkaar koppelen (buddy systeem)</a:t>
            </a:r>
            <a:r>
              <a:rPr lang="en-US" dirty="0"/>
              <a:t>​</a:t>
            </a:r>
          </a:p>
          <a:p>
            <a:pPr lvl="2" fontAlgn="base"/>
            <a:r>
              <a:rPr lang="nl-NL" dirty="0" err="1"/>
              <a:t>Onboarding</a:t>
            </a:r>
            <a:r>
              <a:rPr lang="nl-NL" dirty="0"/>
              <a:t> analyseren + optimaliseren. Duurt door VOG aanvraag soms te lang en dan daalt enthousiasme.</a:t>
            </a:r>
            <a:endParaRPr lang="en-US" dirty="0"/>
          </a:p>
          <a:p>
            <a:endParaRPr lang="nl-NL" dirty="0"/>
          </a:p>
        </p:txBody>
      </p:sp>
      <p:sp>
        <p:nvSpPr>
          <p:cNvPr id="4" name="Tijdelijke aanduiding voor afbeelding 3">
            <a:extLst>
              <a:ext uri="{FF2B5EF4-FFF2-40B4-BE49-F238E27FC236}">
                <a16:creationId xmlns:a16="http://schemas.microsoft.com/office/drawing/2014/main" id="{54E92861-90D4-C346-9F4D-CB1BA8FC7F68}"/>
              </a:ext>
            </a:extLst>
          </p:cNvPr>
          <p:cNvSpPr>
            <a:spLocks noGrp="1"/>
          </p:cNvSpPr>
          <p:nvPr>
            <p:ph type="pic" idx="15"/>
          </p:nvPr>
        </p:nvSpPr>
        <p:spPr/>
      </p:sp>
      <p:sp>
        <p:nvSpPr>
          <p:cNvPr id="5" name="Tijdelijke aanduiding voor inhoud 4">
            <a:extLst>
              <a:ext uri="{FF2B5EF4-FFF2-40B4-BE49-F238E27FC236}">
                <a16:creationId xmlns:a16="http://schemas.microsoft.com/office/drawing/2014/main" id="{01747BE2-6593-E54F-B035-BC0606BFF0DB}"/>
              </a:ext>
            </a:extLst>
          </p:cNvPr>
          <p:cNvSpPr>
            <a:spLocks noGrp="1"/>
          </p:cNvSpPr>
          <p:nvPr>
            <p:ph idx="16"/>
          </p:nvPr>
        </p:nvSpPr>
        <p:spPr/>
        <p:txBody>
          <a:bodyPr/>
          <a:lstStyle/>
          <a:p>
            <a:r>
              <a:rPr lang="nl-NL" dirty="0"/>
              <a:t>“Wat gaat ze hier superblij mee zijn.”</a:t>
            </a:r>
          </a:p>
        </p:txBody>
      </p:sp>
    </p:spTree>
    <p:extLst>
      <p:ext uri="{BB962C8B-B14F-4D97-AF65-F5344CB8AC3E}">
        <p14:creationId xmlns:p14="http://schemas.microsoft.com/office/powerpoint/2010/main" val="3091190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3478A2-8AB4-4EBF-B993-F45F21097045}"/>
              </a:ext>
            </a:extLst>
          </p:cNvPr>
          <p:cNvSpPr>
            <a:spLocks noGrp="1"/>
          </p:cNvSpPr>
          <p:nvPr>
            <p:ph type="title"/>
          </p:nvPr>
        </p:nvSpPr>
        <p:spPr>
          <a:xfrm>
            <a:off x="484829" y="224589"/>
            <a:ext cx="8596668" cy="1320800"/>
          </a:xfrm>
        </p:spPr>
        <p:txBody>
          <a:bodyPr/>
          <a:lstStyle/>
          <a:p>
            <a:r>
              <a:rPr lang="nl-NL" dirty="0"/>
              <a:t>Begroting 2022</a:t>
            </a:r>
          </a:p>
        </p:txBody>
      </p:sp>
      <p:pic>
        <p:nvPicPr>
          <p:cNvPr id="16" name="Tijdelijke aanduiding voor inhoud 15">
            <a:extLst>
              <a:ext uri="{FF2B5EF4-FFF2-40B4-BE49-F238E27FC236}">
                <a16:creationId xmlns:a16="http://schemas.microsoft.com/office/drawing/2014/main" id="{30E56850-0790-BA41-91D9-AE61DDE39F3D}"/>
              </a:ext>
            </a:extLst>
          </p:cNvPr>
          <p:cNvPicPr>
            <a:picLocks noGrp="1" noChangeAspect="1"/>
          </p:cNvPicPr>
          <p:nvPr>
            <p:ph idx="1"/>
          </p:nvPr>
        </p:nvPicPr>
        <p:blipFill>
          <a:blip r:embed="rId2"/>
          <a:stretch>
            <a:fillRect/>
          </a:stretch>
        </p:blipFill>
        <p:spPr>
          <a:xfrm>
            <a:off x="484829" y="884989"/>
            <a:ext cx="10733307" cy="5523508"/>
          </a:xfrm>
        </p:spPr>
      </p:pic>
    </p:spTree>
    <p:extLst>
      <p:ext uri="{BB962C8B-B14F-4D97-AF65-F5344CB8AC3E}">
        <p14:creationId xmlns:p14="http://schemas.microsoft.com/office/powerpoint/2010/main" val="2219629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A1F968-92C7-8442-B344-C48CA0E200EB}"/>
              </a:ext>
            </a:extLst>
          </p:cNvPr>
          <p:cNvSpPr>
            <a:spLocks noGrp="1"/>
          </p:cNvSpPr>
          <p:nvPr>
            <p:ph type="title"/>
          </p:nvPr>
        </p:nvSpPr>
        <p:spPr/>
        <p:txBody>
          <a:bodyPr/>
          <a:lstStyle/>
          <a:p>
            <a:r>
              <a:rPr lang="nl-NL" dirty="0"/>
              <a:t>Inkomsten</a:t>
            </a:r>
          </a:p>
        </p:txBody>
      </p:sp>
      <p:sp>
        <p:nvSpPr>
          <p:cNvPr id="3" name="Tijdelijke aanduiding voor inhoud 2">
            <a:extLst>
              <a:ext uri="{FF2B5EF4-FFF2-40B4-BE49-F238E27FC236}">
                <a16:creationId xmlns:a16="http://schemas.microsoft.com/office/drawing/2014/main" id="{ABCD8F1D-B85C-EC4B-BDFF-4ED30AB0A281}"/>
              </a:ext>
            </a:extLst>
          </p:cNvPr>
          <p:cNvSpPr>
            <a:spLocks noGrp="1"/>
          </p:cNvSpPr>
          <p:nvPr>
            <p:ph idx="1"/>
          </p:nvPr>
        </p:nvSpPr>
        <p:spPr/>
        <p:txBody>
          <a:bodyPr>
            <a:normAutofit fontScale="85000" lnSpcReduction="20000"/>
          </a:bodyPr>
          <a:lstStyle/>
          <a:p>
            <a:r>
              <a:rPr lang="nl-NL" dirty="0"/>
              <a:t>particulieren; 		€14.850 </a:t>
            </a:r>
          </a:p>
          <a:p>
            <a:pPr lvl="1"/>
            <a:r>
              <a:rPr lang="nl-NL" i="1" dirty="0"/>
              <a:t>Promotie team/ Gertjan vaste donateurs omhoog brengen </a:t>
            </a:r>
            <a:r>
              <a:rPr lang="nl-NL" dirty="0"/>
              <a:t>	</a:t>
            </a:r>
          </a:p>
          <a:p>
            <a:r>
              <a:rPr lang="nl-NL" dirty="0"/>
              <a:t>bedrijven; 		€50.054 	</a:t>
            </a:r>
          </a:p>
          <a:p>
            <a:pPr lvl="1"/>
            <a:r>
              <a:rPr lang="nl-NL" i="1" dirty="0"/>
              <a:t>Richten op business en service clubs met promotie team </a:t>
            </a:r>
          </a:p>
          <a:p>
            <a:r>
              <a:rPr lang="nl-NL" dirty="0"/>
              <a:t>NGO; 			€56.895 </a:t>
            </a:r>
          </a:p>
          <a:p>
            <a:pPr lvl="1"/>
            <a:r>
              <a:rPr lang="nl-NL" i="1" dirty="0"/>
              <a:t>Pretpakketten worden volledig gedoneerd daarnaast streven helft van de feestjes gedoneerd worden door </a:t>
            </a:r>
            <a:r>
              <a:rPr lang="nl-NL" i="1" dirty="0" err="1"/>
              <a:t>NGO’s</a:t>
            </a:r>
            <a:r>
              <a:rPr lang="nl-NL" i="1" dirty="0"/>
              <a:t> of giften in Natura.</a:t>
            </a:r>
          </a:p>
          <a:p>
            <a:r>
              <a:rPr lang="nl-NL" dirty="0"/>
              <a:t>Overheden/subsidies; 	€2.000 </a:t>
            </a:r>
          </a:p>
          <a:p>
            <a:pPr lvl="1"/>
            <a:r>
              <a:rPr lang="nl-NL" i="1" dirty="0"/>
              <a:t>Inschatting op basis van afgelopen jaar. </a:t>
            </a:r>
          </a:p>
          <a:p>
            <a:r>
              <a:rPr lang="nl-NL" dirty="0"/>
              <a:t>Natura; 		€13.000 euro</a:t>
            </a:r>
          </a:p>
          <a:p>
            <a:pPr lvl="1"/>
            <a:r>
              <a:rPr lang="nl-NL" i="1" dirty="0"/>
              <a:t>Afgelopen jaar zijn niet alle inkomsten/kosten in natura meegenomen, dit willen we vanaf 2021 wel meenemen in de begroting/jaarverslag. </a:t>
            </a:r>
          </a:p>
          <a:p>
            <a:endParaRPr lang="nl-NL" i="1" dirty="0"/>
          </a:p>
          <a:p>
            <a:pPr marL="0" indent="0">
              <a:buNone/>
            </a:pPr>
            <a:r>
              <a:rPr lang="nl-NL" i="1" dirty="0"/>
              <a:t>Algemeen; Het promotie team kan in 2022 weer volledig in actie komen</a:t>
            </a:r>
          </a:p>
          <a:p>
            <a:r>
              <a:rPr lang="nl-NL" i="1" dirty="0"/>
              <a:t>Business en service clubs worden weer georganiseerd </a:t>
            </a:r>
          </a:p>
          <a:p>
            <a:r>
              <a:rPr lang="nl-NL" i="1" dirty="0"/>
              <a:t>Promotieactiviteiten op scholen kunnen weer opgestart worden</a:t>
            </a:r>
          </a:p>
          <a:p>
            <a:endParaRPr lang="nl-NL" dirty="0"/>
          </a:p>
        </p:txBody>
      </p:sp>
      <p:sp>
        <p:nvSpPr>
          <p:cNvPr id="4" name="Tijdelijke aanduiding voor afbeelding 3">
            <a:extLst>
              <a:ext uri="{FF2B5EF4-FFF2-40B4-BE49-F238E27FC236}">
                <a16:creationId xmlns:a16="http://schemas.microsoft.com/office/drawing/2014/main" id="{53AE4B64-6F78-8D4E-811A-1276978D11D2}"/>
              </a:ext>
            </a:extLst>
          </p:cNvPr>
          <p:cNvSpPr>
            <a:spLocks noGrp="1"/>
          </p:cNvSpPr>
          <p:nvPr>
            <p:ph type="pic" idx="15"/>
          </p:nvPr>
        </p:nvSpPr>
        <p:spPr/>
      </p:sp>
    </p:spTree>
    <p:extLst>
      <p:ext uri="{BB962C8B-B14F-4D97-AF65-F5344CB8AC3E}">
        <p14:creationId xmlns:p14="http://schemas.microsoft.com/office/powerpoint/2010/main" val="3893923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ADC48B-7D37-1D4B-AB37-4D243D2BD8B4}"/>
              </a:ext>
            </a:extLst>
          </p:cNvPr>
          <p:cNvSpPr>
            <a:spLocks noGrp="1"/>
          </p:cNvSpPr>
          <p:nvPr>
            <p:ph type="title"/>
          </p:nvPr>
        </p:nvSpPr>
        <p:spPr/>
        <p:txBody>
          <a:bodyPr/>
          <a:lstStyle/>
          <a:p>
            <a:r>
              <a:rPr lang="nl-NL" dirty="0"/>
              <a:t>Uitgaven</a:t>
            </a:r>
          </a:p>
        </p:txBody>
      </p:sp>
      <p:sp>
        <p:nvSpPr>
          <p:cNvPr id="3" name="Tijdelijke aanduiding voor inhoud 2">
            <a:extLst>
              <a:ext uri="{FF2B5EF4-FFF2-40B4-BE49-F238E27FC236}">
                <a16:creationId xmlns:a16="http://schemas.microsoft.com/office/drawing/2014/main" id="{91688FAA-F819-FD45-B17D-BE8FF0491E94}"/>
              </a:ext>
            </a:extLst>
          </p:cNvPr>
          <p:cNvSpPr>
            <a:spLocks noGrp="1"/>
          </p:cNvSpPr>
          <p:nvPr>
            <p:ph idx="1"/>
          </p:nvPr>
        </p:nvSpPr>
        <p:spPr/>
        <p:txBody>
          <a:bodyPr>
            <a:normAutofit fontScale="77500" lnSpcReduction="20000"/>
          </a:bodyPr>
          <a:lstStyle/>
          <a:p>
            <a:r>
              <a:rPr lang="nl-NL" dirty="0"/>
              <a:t>Kinderfeestjes; 		€63.000 		450 kinderfeestjes á €140</a:t>
            </a:r>
          </a:p>
          <a:p>
            <a:pPr marL="750888" lvl="3" indent="0">
              <a:buNone/>
            </a:pPr>
            <a:r>
              <a:rPr lang="nl-NL" dirty="0"/>
              <a:t>					225 feestjes gedoneerd</a:t>
            </a:r>
          </a:p>
          <a:p>
            <a:r>
              <a:rPr lang="nl-NL" dirty="0"/>
              <a:t>Feestpakketten; 		€24.750 		550 pakketten á €45</a:t>
            </a:r>
          </a:p>
          <a:p>
            <a:r>
              <a:rPr lang="nl-NL" dirty="0"/>
              <a:t>Personeelskosten;	 	€36.000	 	Inzet personeel 3000 euro * 12 					maanden</a:t>
            </a:r>
          </a:p>
          <a:p>
            <a:r>
              <a:rPr lang="nl-NL" dirty="0"/>
              <a:t>CRM pakket; 		€2904 	 	Contract CRM, moet verlengd 						worden voor 3 jaar</a:t>
            </a:r>
          </a:p>
          <a:p>
            <a:r>
              <a:rPr lang="nl-NL" dirty="0"/>
              <a:t>Vrijwilligersvergoeding; 	€0		Voorlopig, indien wenselijk 						betaald uit kostenvrijwilligers</a:t>
            </a:r>
          </a:p>
          <a:p>
            <a:r>
              <a:rPr lang="nl-NL" dirty="0"/>
              <a:t>Kosten vrijwilligers; 	€3.500 		VOG verklaringen, kaartjes, 						vergoedingen, bedankjes</a:t>
            </a:r>
          </a:p>
          <a:p>
            <a:r>
              <a:rPr lang="nl-NL" dirty="0"/>
              <a:t>Kantoorkosten; 		€1.240 		Kosten boekhoudpakket, 						mogelijke extra kosten</a:t>
            </a:r>
          </a:p>
          <a:p>
            <a:r>
              <a:rPr lang="nl-NL" dirty="0"/>
              <a:t>Bankkosten; 		€720 		ING/ eventueel </a:t>
            </a:r>
            <a:r>
              <a:rPr lang="nl-NL" dirty="0" err="1"/>
              <a:t>Mollie</a:t>
            </a:r>
            <a:r>
              <a:rPr lang="nl-NL" dirty="0"/>
              <a:t> </a:t>
            </a:r>
          </a:p>
          <a:p>
            <a:r>
              <a:rPr lang="nl-NL" dirty="0"/>
              <a:t>Algemene kosten; 	€1.000 </a:t>
            </a:r>
          </a:p>
          <a:p>
            <a:r>
              <a:rPr lang="nl-NL" dirty="0"/>
              <a:t>Marketing/verkoop; 	€4.000 		Rebranding </a:t>
            </a:r>
            <a:r>
              <a:rPr lang="nl-NL" dirty="0" err="1"/>
              <a:t>StUK</a:t>
            </a:r>
            <a:r>
              <a:rPr lang="nl-NL" dirty="0"/>
              <a:t> naar Stichting 						Kinderfeest</a:t>
            </a:r>
          </a:p>
          <a:p>
            <a:r>
              <a:rPr lang="nl-NL" dirty="0"/>
              <a:t>Software; 		€685		Contract website </a:t>
            </a:r>
          </a:p>
          <a:p>
            <a:endParaRPr lang="nl-NL" dirty="0"/>
          </a:p>
        </p:txBody>
      </p:sp>
      <p:sp>
        <p:nvSpPr>
          <p:cNvPr id="5" name="Tijdelijke aanduiding voor inhoud 4">
            <a:extLst>
              <a:ext uri="{FF2B5EF4-FFF2-40B4-BE49-F238E27FC236}">
                <a16:creationId xmlns:a16="http://schemas.microsoft.com/office/drawing/2014/main" id="{4EA31595-74D7-B24C-B128-8253BB0E3050}"/>
              </a:ext>
            </a:extLst>
          </p:cNvPr>
          <p:cNvSpPr>
            <a:spLocks noGrp="1"/>
          </p:cNvSpPr>
          <p:nvPr>
            <p:ph idx="16"/>
          </p:nvPr>
        </p:nvSpPr>
        <p:spPr/>
        <p:txBody>
          <a:bodyPr/>
          <a:lstStyle/>
          <a:p>
            <a:endParaRPr lang="nl-NL" dirty="0"/>
          </a:p>
        </p:txBody>
      </p:sp>
    </p:spTree>
    <p:extLst>
      <p:ext uri="{BB962C8B-B14F-4D97-AF65-F5344CB8AC3E}">
        <p14:creationId xmlns:p14="http://schemas.microsoft.com/office/powerpoint/2010/main" val="4287576740"/>
      </p:ext>
    </p:extLst>
  </p:cSld>
  <p:clrMapOvr>
    <a:masterClrMapping/>
  </p:clrMapOvr>
</p:sld>
</file>

<file path=ppt/theme/theme1.xml><?xml version="1.0" encoding="utf-8"?>
<a:theme xmlns:a="http://schemas.openxmlformats.org/drawingml/2006/main" name="Kantoorthema">
  <a:themeElements>
    <a:clrScheme name="Stichting_Kinderfeestje">
      <a:dk1>
        <a:srgbClr val="FF8F3C"/>
      </a:dk1>
      <a:lt1>
        <a:srgbClr val="FFFFFF"/>
      </a:lt1>
      <a:dk2>
        <a:srgbClr val="FFFFFF"/>
      </a:dk2>
      <a:lt2>
        <a:srgbClr val="000000"/>
      </a:lt2>
      <a:accent1>
        <a:srgbClr val="FF4770"/>
      </a:accent1>
      <a:accent2>
        <a:srgbClr val="518FD6"/>
      </a:accent2>
      <a:accent3>
        <a:srgbClr val="FFFFFF"/>
      </a:accent3>
      <a:accent4>
        <a:srgbClr val="FFFFFF"/>
      </a:accent4>
      <a:accent5>
        <a:srgbClr val="FFFFFF"/>
      </a:accent5>
      <a:accent6>
        <a:srgbClr val="FFFFFF"/>
      </a:accent6>
      <a:hlink>
        <a:srgbClr val="FF4770"/>
      </a:hlink>
      <a:folHlink>
        <a:srgbClr val="518FD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35108_PPT_Template_3" id="{EDA90C12-D594-3544-93FF-ABE7D17E5EEC}" vid="{522F688B-0F19-5349-B839-AC8BAAA2273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5489996B67394DACEB2B289FE789BD" ma:contentTypeVersion="9" ma:contentTypeDescription="Een nieuw document maken." ma:contentTypeScope="" ma:versionID="09f8b0322c8f6f7c759407741af034a2">
  <xsd:schema xmlns:xsd="http://www.w3.org/2001/XMLSchema" xmlns:xs="http://www.w3.org/2001/XMLSchema" xmlns:p="http://schemas.microsoft.com/office/2006/metadata/properties" xmlns:ns2="74d7370e-ed52-4778-afd2-8fab61c5b1fc" targetNamespace="http://schemas.microsoft.com/office/2006/metadata/properties" ma:root="true" ma:fieldsID="c5832eaebbc6539afd76952367793370" ns2:_="">
    <xsd:import namespace="74d7370e-ed52-4778-afd2-8fab61c5b1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7370e-ed52-4778-afd2-8fab61c5b1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FAFBB9-4F51-4310-B3D8-00E6424A7331}">
  <ds:schemaRefs>
    <ds:schemaRef ds:uri="http://schemas.microsoft.com/sharepoint/v3/contenttype/forms"/>
  </ds:schemaRefs>
</ds:datastoreItem>
</file>

<file path=customXml/itemProps2.xml><?xml version="1.0" encoding="utf-8"?>
<ds:datastoreItem xmlns:ds="http://schemas.openxmlformats.org/officeDocument/2006/customXml" ds:itemID="{F9176CE8-E25D-4308-9BE9-6E85E7C4E5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7370e-ed52-4778-afd2-8fab61c5b1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E4CC7D-EE6E-490A-97D1-D304F366E1A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Kantoorthema</Template>
  <TotalTime>65</TotalTime>
  <Words>809</Words>
  <Application>Microsoft Office PowerPoint</Application>
  <PresentationFormat>Breedbeeld</PresentationFormat>
  <Paragraphs>77</Paragraphs>
  <Slides>10</Slides>
  <Notes>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10</vt:i4>
      </vt:variant>
    </vt:vector>
  </HeadingPairs>
  <TitlesOfParts>
    <vt:vector size="18" baseType="lpstr">
      <vt:lpstr>Acumin Variable Concept Medium</vt:lpstr>
      <vt:lpstr>Arial</vt:lpstr>
      <vt:lpstr>Calibri</vt:lpstr>
      <vt:lpstr>Helvetica</vt:lpstr>
      <vt:lpstr>LEIXO DEMO</vt:lpstr>
      <vt:lpstr>Signatria</vt:lpstr>
      <vt:lpstr>Wingdings</vt:lpstr>
      <vt:lpstr>Kantoorthema</vt:lpstr>
      <vt:lpstr>Jaarplan 2022</vt:lpstr>
      <vt:lpstr>Visie / missie</vt:lpstr>
      <vt:lpstr>Doelen 2022</vt:lpstr>
      <vt:lpstr>Uitgangspunten</vt:lpstr>
      <vt:lpstr>Projecten 2022</vt:lpstr>
      <vt:lpstr>Ontwikkelen organisatie</vt:lpstr>
      <vt:lpstr>Begroting 2022</vt:lpstr>
      <vt:lpstr>Inkomsten</vt:lpstr>
      <vt:lpstr>Uitgaven</vt:lpstr>
      <vt:lpstr>Voor ieder kind een feestje: help jij mee?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Jaarplan 2022-2023</dc:title>
  <dc:creator>Annemarie Idema</dc:creator>
  <cp:lastModifiedBy>Bart van Erven</cp:lastModifiedBy>
  <cp:revision>3</cp:revision>
  <dcterms:created xsi:type="dcterms:W3CDTF">2022-03-07T18:47:31Z</dcterms:created>
  <dcterms:modified xsi:type="dcterms:W3CDTF">2022-06-15T13:57:13Z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0x010100055489996B67394DACEB2B289FE789BD</vt:lpwstr>
  </property>
</Properties>
</file>